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6B792C-486F-4BAD-96DB-5B425B32D22F}" v="11" dt="2026-05-02T08:44:44.0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32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EA76780-DFDD-8058-2418-25C2AB1AA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AF729633-63D5-CE4B-7464-F5C6D04B0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1A52D1D8-B0C7-DA53-6BB9-EAFFBEA76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06C5-A339-4825-959B-3D26C57E3B4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7BCF082B-EEB1-FF59-9DB1-2A577C6F9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2485CC5B-2253-0131-AE90-49A9CCD90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C010-4B54-429D-ACF1-623EE7A9275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2437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577D7D1-5616-40A1-7B00-628CB36C8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5A144D29-01D5-7A40-98AC-AE7CD23615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4681C60-8449-FEF2-E02C-7E0C3A737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06C5-A339-4825-959B-3D26C57E3B4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46502B9C-B5EF-C7A3-95FD-511DED21E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F255F043-6827-6758-3FD3-5107E413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C010-4B54-429D-ACF1-623EE7A9275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33448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21896EF7-F09F-C76B-A13F-1B674D3DC3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7427234C-8B35-BBF0-2A8F-1768094770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711906A6-7AB6-38F6-5832-6BC330090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06C5-A339-4825-959B-3D26C57E3B4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3E7D2D00-2AA3-A179-F481-823D6F4CF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5DE07A6D-4C92-6936-EAB7-6539AFC37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C010-4B54-429D-ACF1-623EE7A9275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6195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4692451-9D69-9922-4609-F4B8F6A67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890ECE2-DEC0-2438-9DAE-919904C53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311809C4-3404-A6D4-6F1B-5C85F20CA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06C5-A339-4825-959B-3D26C57E3B4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E1E128F8-36F7-91E3-8D16-1128E1376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8E0B04D-DC65-7446-AA4B-BF1105563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C010-4B54-429D-ACF1-623EE7A9275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16082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DD16224-3E34-47F1-D754-A6BE70F56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C87F442E-139D-9EF0-5471-538B7CE46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D67BF13-107D-C800-095F-A70F7C97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06C5-A339-4825-959B-3D26C57E3B4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94807B01-ED62-A17E-F400-9C2C5ADD9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E0C9DF50-DB0E-CBFF-1523-74FE541D0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C010-4B54-429D-ACF1-623EE7A9275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36019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5D7C006-E749-D2E4-F78A-44B5F61E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3353C34-D181-F8C7-1D59-5E5240E9FA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04AEF93D-4BF7-417C-862B-7DCF804C64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F59EBC2B-D54F-9034-ED97-390641BE5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06C5-A339-4825-959B-3D26C57E3B4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AF8AB080-DCAF-08DA-79C9-E3822599C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82E6E034-4F04-C65E-74D7-6CCE6CE3C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C010-4B54-429D-ACF1-623EE7A9275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16179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CAB009F-6085-6DEA-AD42-EECBC807D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A6B0BA08-78FF-0CC0-2854-9023592C54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48F22806-4BD8-CA0E-740F-4C608106F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D455F9AB-DC32-4870-D3B7-E5D76B455C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7CAD68D6-16CD-BFCB-9030-C34A3279A1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99B11234-8548-1F4D-45C6-46F406D44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06C5-A339-4825-959B-3D26C57E3B4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12B39218-B670-BEBA-1379-D78037946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3C83B896-A35C-B797-8791-92678CF79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C010-4B54-429D-ACF1-623EE7A9275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37257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DEC9530-0BBD-1E80-32BE-F483D31ED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099AC339-CF5E-B8A5-3FD4-1560EF803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06C5-A339-4825-959B-3D26C57E3B4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15E9775D-4A66-22D6-4F62-5853264FC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6B5743F4-4A34-32B3-4E6B-BD6163A13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C010-4B54-429D-ACF1-623EE7A9275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02990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193963C4-E5D6-D5AD-29ED-C41FE1151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06C5-A339-4825-959B-3D26C57E3B4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BD7F7348-30D6-D242-E4EE-79CFBA3F5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F159113A-0E17-2B03-7E0E-C0E2B4DBD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C010-4B54-429D-ACF1-623EE7A9275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6947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6FBD199-F6DF-055B-A7CE-1B6A94DF1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FD248C5-E829-5A09-DD91-830DDF33B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BEC32E7C-A8DA-C138-5F9D-1D20E54B64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91596D8D-C272-D663-DA7E-583DFC392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06C5-A339-4825-959B-3D26C57E3B4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FF676A76-D6AB-F573-0899-6D6A926C3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78DE8916-8D22-D00E-C8BD-9E2D06919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C010-4B54-429D-ACF1-623EE7A9275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2583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46590C7-E512-946D-B903-F945FF5EC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57E7FEC2-792F-37BF-C2A9-A413D051B7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9FA1B399-CF8C-B923-C1BE-8E459FC6AB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FF2574A9-A5AD-4EE8-E605-B146338BF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906C5-A339-4825-959B-3D26C57E3B4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AC6E9FF6-CDB9-D64F-A4B0-2276D5500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02B6F98A-B8C6-2CC0-8AB7-F19E0719E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5C010-4B54-429D-ACF1-623EE7A9275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8865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A47534D0-3BDB-F855-72E4-7C7B30BCA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48C0CFCC-B549-3C03-DE0E-60B89D5B3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C4D10B19-5D4A-F0AD-409D-7A28B02B16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E906C5-A339-4825-959B-3D26C57E3B4C}" type="datetimeFigureOut">
              <a:rPr lang="ro-RO" smtClean="0"/>
              <a:t>07.05.2026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E699E37E-66CC-82F8-3C49-EE1A7EB5A6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8964BB04-ED25-1AC0-FFB4-3C3B56A7C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55C010-4B54-429D-ACF1-623EE7A9275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44578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96BD666-6C1B-F7A5-0100-DC2CAD31C9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o-RO" sz="4000" b="1" dirty="0"/>
              <a:t>Procedură specială și accelerată</a:t>
            </a:r>
            <a:r>
              <a:rPr lang="ro-RO" sz="4000" dirty="0"/>
              <a:t>: medicii care au obținut titlul de specialist în </a:t>
            </a:r>
            <a:r>
              <a:rPr lang="ro-RO" sz="4000" b="1" dirty="0"/>
              <a:t>cinci țări terțe recunoscute </a:t>
            </a:r>
            <a:br>
              <a:rPr lang="ro-RO" sz="4000" b="1" dirty="0"/>
            </a:br>
            <a:r>
              <a:rPr lang="ro-RO" sz="3200" b="1" dirty="0"/>
              <a:t>Australia, Canada, Israel, Noua Zeelandă și Statele Unite ale Americii.</a:t>
            </a:r>
            <a:br>
              <a:rPr lang="ro-RO" dirty="0"/>
            </a:br>
            <a:endParaRPr lang="ro-RO" sz="4000" dirty="0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8E0A91E3-8A23-C9EB-1FA3-92DDC6153E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/>
              <a:t>OUG nr. 80/2012</a:t>
            </a:r>
          </a:p>
        </p:txBody>
      </p:sp>
    </p:spTree>
    <p:extLst>
      <p:ext uri="{BB962C8B-B14F-4D97-AF65-F5344CB8AC3E}">
        <p14:creationId xmlns:p14="http://schemas.microsoft.com/office/powerpoint/2010/main" val="3417966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EF69DE9-4842-3875-A1D5-3DDCF0DCA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sz="4000" b="1" dirty="0"/>
              <a:t>Principiul Fundamental: Echivalarea, nu Recunoașterea</a:t>
            </a:r>
            <a:br>
              <a:rPr lang="ro-RO" dirty="0"/>
            </a:b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91E13DB0-DABB-7D31-B20B-208F0EFB3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Spre deosebire de celelalte proceduri, aceasta nu este o "recunoaștere" în sensul clasic, care implică o analiză comparativă a materiilor studiate și posibile măsuri compensatorii. </a:t>
            </a:r>
          </a:p>
          <a:p>
            <a:endParaRPr lang="ro-RO" dirty="0"/>
          </a:p>
          <a:p>
            <a:r>
              <a:rPr lang="ro-RO" dirty="0"/>
              <a:t>Aceasta este o procedură de </a:t>
            </a:r>
            <a:r>
              <a:rPr lang="ro-RO" b="1" dirty="0"/>
              <a:t>echivalare</a:t>
            </a:r>
            <a:r>
              <a:rPr lang="ro-RO" dirty="0"/>
              <a:t>, care pornește de la premisa că formarea de specialitate în aceste cinci țări este de un înalt standard calitativ, similar cu cel din România </a:t>
            </a:r>
          </a:p>
        </p:txBody>
      </p:sp>
    </p:spTree>
    <p:extLst>
      <p:ext uri="{BB962C8B-B14F-4D97-AF65-F5344CB8AC3E}">
        <p14:creationId xmlns:p14="http://schemas.microsoft.com/office/powerpoint/2010/main" val="4138649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790B2F1-2FF9-0D3B-2B11-6E835091B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b="1" dirty="0"/>
              <a:t>Condiții Cumulative pentru Echivalare</a:t>
            </a:r>
            <a:br>
              <a:rPr lang="ro-RO" b="1" dirty="0"/>
            </a:br>
            <a:r>
              <a:rPr lang="ro-RO" sz="2200" dirty="0"/>
              <a:t>Pentru ca un titlu de medic specialist din aceste țări să fie echivalat, solicitantul trebuie să îndeplinească </a:t>
            </a:r>
            <a:r>
              <a:rPr lang="ro-RO" sz="2200" b="1" dirty="0"/>
              <a:t>simultan</a:t>
            </a:r>
            <a:r>
              <a:rPr lang="ro-RO" sz="2200" dirty="0"/>
              <a:t> următoarele condiții:</a:t>
            </a: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124C22C0-EF49-BB7C-BB86-81D1BC57C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1613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o-RO" b="1" dirty="0"/>
              <a:t>Drept de Muncă în România:</a:t>
            </a:r>
            <a:r>
              <a:rPr lang="ro-RO" dirty="0"/>
              <a:t> Titularul trebuie să aibă dreptul legal de a profesa ca medic în România. Aceasta înseamnă că trebuie să fie cetățean român, cetățean al unui stat UE/SEE, membru de familie al unui astfel de cetățean, sau să aibă un alt statut legal (ex: rezident pe termen lung) care îi conferă acest drept.</a:t>
            </a:r>
          </a:p>
          <a:p>
            <a:pPr lvl="0"/>
            <a:r>
              <a:rPr lang="ro-RO" b="1" dirty="0"/>
              <a:t>Competență Profesională Similară:</a:t>
            </a:r>
            <a:r>
              <a:rPr lang="ro-RO" dirty="0"/>
              <a:t> Formarea de specialist trebuie să asigure un nivel de competență profesională similar cu cel al medicilor specialiști formați în România. Aceasta este o evaluare calitativă, nu o comparație materie cu materie.</a:t>
            </a:r>
          </a:p>
          <a:p>
            <a:pPr lvl="0"/>
            <a:r>
              <a:rPr lang="ro-RO" b="1" dirty="0"/>
              <a:t>Autenticitatea Titlului:</a:t>
            </a:r>
            <a:r>
              <a:rPr lang="ro-RO" dirty="0"/>
              <a:t> Titlul de specialist trebuie să fie eliberat de autoritatea oficială, competentă din țara respectivă (ex: un board de specialitate din SUA).</a:t>
            </a:r>
          </a:p>
          <a:p>
            <a:pPr lvl="0"/>
            <a:r>
              <a:rPr lang="ro-RO" b="1" dirty="0"/>
              <a:t>Corespondența Specialității:</a:t>
            </a:r>
            <a:r>
              <a:rPr lang="ro-RO" dirty="0"/>
              <a:t> Specialitatea obținută trebuie să existe și în Nomenclatorul de specialități medicale din România.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357690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D1AF4AC-30BC-6F08-4BF2-793A15D69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Pași Procedurali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3D4285C-C96D-776E-4BCE-B70E5F773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o-RO" b="1" dirty="0"/>
              <a:t>Pasul 1: Depunerea Dosarului</a:t>
            </a:r>
            <a:endParaRPr lang="ro-RO" dirty="0"/>
          </a:p>
          <a:p>
            <a:pPr lvl="0"/>
            <a:r>
              <a:rPr lang="ro-RO" dirty="0"/>
              <a:t>Solicitantul depune la Ministerul Sănătății cererea de echivalare, însoțită de titlul de calificare ca medic specialist și celelalte documente doveditoare.</a:t>
            </a:r>
          </a:p>
          <a:p>
            <a:r>
              <a:rPr lang="ro-RO" b="1" dirty="0"/>
              <a:t>Pasul 2: Consultarea Colegiului Medicilor din România (CMR)</a:t>
            </a:r>
            <a:endParaRPr lang="ro-RO" dirty="0"/>
          </a:p>
          <a:p>
            <a:pPr lvl="0"/>
            <a:r>
              <a:rPr lang="ro-RO" dirty="0"/>
              <a:t>Ministerul Sănătății analizează dosarul și se consultă cu CMR pentru a evalua dacă sunt îndeplinite condițiile, în special cea referitoare la competența profesională similară.</a:t>
            </a:r>
          </a:p>
          <a:p>
            <a:r>
              <a:rPr lang="ro-RO" b="1" dirty="0"/>
              <a:t>Pasul 3: Decizia de Echivalare</a:t>
            </a:r>
            <a:endParaRPr lang="ro-RO" dirty="0"/>
          </a:p>
          <a:p>
            <a:pPr lvl="0"/>
            <a:r>
              <a:rPr lang="ro-RO" dirty="0"/>
              <a:t>Dacă avizul este favorabil și condițiile sunt îndeplinite, Ministrul Sănătății aprobă echivalarea printr-un </a:t>
            </a:r>
            <a:r>
              <a:rPr lang="ro-RO" b="1" dirty="0"/>
              <a:t>Ordin de Ministru</a:t>
            </a:r>
            <a:r>
              <a:rPr lang="ro-RO" dirty="0"/>
              <a:t>.</a:t>
            </a:r>
          </a:p>
          <a:p>
            <a:r>
              <a:rPr lang="ro-RO" b="1" dirty="0"/>
              <a:t>Pasul 4: Notificarea și Exercitarea Profesiei</a:t>
            </a:r>
            <a:endParaRPr lang="ro-RO" dirty="0"/>
          </a:p>
          <a:p>
            <a:pPr lvl="0"/>
            <a:r>
              <a:rPr lang="ro-RO" dirty="0"/>
              <a:t>Ministerul Sănătății trimite solicitantului o adresă oficială prin care îl înștiințează despre echivalarea titlului.</a:t>
            </a:r>
          </a:p>
          <a:p>
            <a:pPr lvl="0"/>
            <a:r>
              <a:rPr lang="ro-RO" dirty="0"/>
              <a:t>Pe baza acestui ordin și a adresei de înștiințare, medicul poate solicita certificatul de membru de la Colegiul Medicilor din România și poate începe să profeseze legal în specialitatea echivalată.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409509927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428</Words>
  <Application>Microsoft Office PowerPoint</Application>
  <PresentationFormat>Ecran lat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Temă Office</vt:lpstr>
      <vt:lpstr>Procedură specială și accelerată: medicii care au obținut titlul de specialist în cinci țări terțe recunoscute  Australia, Canada, Israel, Noua Zeelandă și Statele Unite ale Americii. </vt:lpstr>
      <vt:lpstr>Principiul Fundamental: Echivalarea, nu Recunoașterea </vt:lpstr>
      <vt:lpstr>Condiții Cumulative pentru Echivalare Pentru ca un titlu de medic specialist din aceste țări să fie echivalat, solicitantul trebuie să îndeplinească simultan următoarele condiții:</vt:lpstr>
      <vt:lpstr>Pași Procedurali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Mahler Beatrice</dc:creator>
  <cp:lastModifiedBy>Florentina Nemoianu</cp:lastModifiedBy>
  <cp:revision>2</cp:revision>
  <dcterms:created xsi:type="dcterms:W3CDTF">2026-05-02T08:39:31Z</dcterms:created>
  <dcterms:modified xsi:type="dcterms:W3CDTF">2026-05-07T12:13:41Z</dcterms:modified>
</cp:coreProperties>
</file>