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7621F5-B1D7-574E-21A7-F21E84EBD972}" name="Florentina Nemoianu" initials="FN" userId="S-1-5-21-196640250-1567877524-1244924425-11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840432-02FA-48D2-9043-4C4BAFB43DDC}" v="13" dt="2026-05-02T09:07:55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5E257E2-3136-D1F5-ED90-077FECC74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EBDEBBD1-0A39-0FF8-1DEE-8E463FF6A0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99B01416-04CD-4CE3-2B05-663CFF4DC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286C9D89-8089-77B2-9B09-DA55E055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8F8C631-19EB-DB14-B220-A6CC387F2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0785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0F6AD37-F03E-E188-42B6-BC703DE50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A657DA98-3FEB-DC1B-EF47-BE8AD1558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AFED43C-C362-2B0A-A268-B65E1D608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3F3F02B-332C-554A-991B-B219F6F48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C98ACC1-8B8A-E16F-95F7-E2CDAC54F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5325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47088EFC-3D53-FB73-9C5D-E3632D08DF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24F251EB-9D20-A733-8BE7-EFF17F4D2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503ED781-F4E6-0E9A-1737-593B7473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C56AD49-9B0A-5688-D18C-ADD12BEF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AB4A9BB-22AC-734A-B82B-03DB6CE86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2102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9519D37-876D-6376-77AE-BB43E389F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C522D1E-EE9B-CFD5-6ABE-AA4928626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DCC0D90-1638-69D7-30DD-CA5753631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5BA21C24-5216-8F29-E2B0-D29BBF6D6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8EF6B9C-DEC3-7BF6-AA58-EFE758C72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9083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DBA588E-B907-6DEA-6904-92B0D5AE1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300D48E0-F7D7-519F-CD47-6CC70997C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36E140D8-0451-41A1-E2B3-5FBC9CC79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A0BB313D-E9FF-A7C3-A09B-10F73002B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4434F61D-1BC8-E0F1-7BAC-50A962A09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9781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43C59BB-6639-59F5-60AE-FA03DCFC5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AFB0670-B8F8-2AE2-1D78-F6009640CD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7F0A62ED-82D9-C809-43D0-76C1AD79E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9F55C513-BA7C-081C-5D18-743D57CE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4843D442-D331-AB8A-8831-0B5086EE1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97065F71-2408-63F8-AE8C-66C34342D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6565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64C09C1-E9EC-9BCF-5CC4-B1E2AFE55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1D9A0B4E-36BA-FD98-5DEC-7AA8387C3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9C31A42E-30A2-F580-4BC4-46375FE5A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295FC094-2B26-C7EC-C91B-319EB7812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6F4FF2DB-1A63-6A4E-FAF7-7CDDF14F3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53E50422-6E1C-BF00-1DB2-11C1465B7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E1762A51-DA67-4A25-C787-84778852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944CC498-7545-40F9-A9A8-E747519F3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143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09C184A-2442-372F-FE01-855FF998A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F76F3C31-FB66-BA07-CF47-D0F48F23C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F70F248A-A373-9951-2070-D7633ABCB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9AC8DF7E-4CB2-62DC-B20C-940448674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5561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EE1963E3-AAD2-3A6D-1DD7-875EB6288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C73BF03E-3E2B-6AA0-1E07-7D12BA54E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D0F36138-723C-B830-5992-295E2DC57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7182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3F17EB6-AC9B-E00A-0F99-5CC8AE908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328B3E9-E152-A1C7-55A3-DDA6F12B3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8B2CA798-599D-DF5E-17E8-355BDB4AF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B656DBB1-1A08-AFC7-9A44-8EB3975F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B46D1172-15D4-ADB3-59D5-174A3EF1E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6738044F-23C6-6422-DF5D-F930604C2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1977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EE9501D-5973-66FA-62F1-C8500132F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0A44ADBD-9ED8-4557-B2F5-DDAE537442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E7B59078-7533-1727-F27F-19BBDAC6D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9681F333-3E7E-BBA0-C1F4-F7AABBB69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DF39D6C1-82C9-9C90-86AF-3536AECE3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BB512614-C03E-C2F2-4699-092B82B77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5232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0E503FCA-3900-67F9-4AE9-63F0888CB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991C008-2166-5DD3-A597-3DB6A1B5D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298307A-AFE5-DF99-B6AB-9C3FA35DF5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CC5110-F68B-4BFD-B25C-4BB07A30EAC9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E0A8C23-307E-59C2-4F00-37D2795CE6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55EA094-B5EC-A580-2E5B-B9120BB26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AE1E4C-D8C9-4B49-91CC-DF80A651066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8446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16902DE-2BA4-E029-A13A-BD857859D3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o-RO" dirty="0"/>
              <a:t>Ghid simplificat pentru Recunoașterea Diplomelor în România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31E2F7CE-2D70-3895-CDAB-06CB153D1F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64886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A89C37F-6C0E-B540-F98E-1C0639794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/>
              <a:t>Dorești recunoașterea calificării medicale obținută în altă țară?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73CAFDB-FD36-BF0F-AE34-5A7AFA929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225" y="202589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b="1" dirty="0"/>
              <a:t>ÎNTREBAREA CHEIE: </a:t>
            </a:r>
          </a:p>
          <a:p>
            <a:pPr marL="0" indent="0">
              <a:buNone/>
            </a:pPr>
            <a:endParaRPr lang="ro-RO" b="1" dirty="0"/>
          </a:p>
          <a:p>
            <a:r>
              <a:rPr lang="ro-RO" b="1" dirty="0"/>
              <a:t>Unde a fost obținută calificarea profesională inițială?</a:t>
            </a:r>
          </a:p>
          <a:p>
            <a:pPr lvl="1"/>
            <a:r>
              <a:rPr lang="ro-RO" b="1" dirty="0"/>
              <a:t>HG 1282/2007 (UE)</a:t>
            </a:r>
            <a:r>
              <a:rPr lang="ro-RO" dirty="0"/>
              <a:t> este legea principală și prioritară pentru calificările din spațiul european.</a:t>
            </a:r>
          </a:p>
          <a:p>
            <a:pPr lvl="1"/>
            <a:r>
              <a:rPr lang="ro-RO" b="1" dirty="0"/>
              <a:t>HG 970/2004 </a:t>
            </a:r>
            <a:r>
              <a:rPr lang="ro-RO" dirty="0"/>
              <a:t>este legea principală care stabilește ce calificări se recunosc. </a:t>
            </a:r>
          </a:p>
          <a:p>
            <a:pPr lvl="1"/>
            <a:r>
              <a:rPr lang="ro-RO" b="1" dirty="0"/>
              <a:t>Legea 200/2004 (Legea-Cadru)</a:t>
            </a:r>
            <a:r>
              <a:rPr lang="ro-RO" dirty="0"/>
              <a:t> acționează ca o "plasă de siguranță". Ea preia cazurile </a:t>
            </a:r>
            <a:r>
              <a:rPr lang="ro-RO" b="1" dirty="0"/>
              <a:t>excepționale</a:t>
            </a:r>
            <a:r>
              <a:rPr lang="ro-RO" dirty="0"/>
              <a:t> care pică prin ochiurile celor două legi speciale, oferindu-le o ultimă cale de soluționare prin măsuri compensatorii.</a:t>
            </a:r>
          </a:p>
          <a:p>
            <a:pPr lvl="1"/>
            <a:r>
              <a:rPr lang="ro-RO" b="1" dirty="0"/>
              <a:t>OUG 80/2012</a:t>
            </a:r>
            <a:r>
              <a:rPr lang="ro-RO" dirty="0"/>
              <a:t>- </a:t>
            </a:r>
            <a:r>
              <a:rPr lang="ro-RO" b="1" dirty="0"/>
              <a:t>Excepție State Terțe </a:t>
            </a:r>
            <a:r>
              <a:rPr lang="ro-RO" dirty="0"/>
              <a:t>– Australia, Canada, Israel, Noua Zeelandă, SUA,</a:t>
            </a:r>
          </a:p>
          <a:p>
            <a:pPr lvl="1"/>
            <a:r>
              <a:rPr lang="ro-RO" b="1" dirty="0"/>
              <a:t>HG 764/2017 – </a:t>
            </a:r>
            <a:r>
              <a:rPr lang="ro-RO" dirty="0"/>
              <a:t>prevederile care reglementează procedura de </a:t>
            </a:r>
            <a:r>
              <a:rPr lang="ro-RO" dirty="0" err="1"/>
              <a:t>recunoastere</a:t>
            </a:r>
            <a:r>
              <a:rPr lang="ro-RO" dirty="0"/>
              <a:t> a calificărilor obținute în state terțe. </a:t>
            </a:r>
          </a:p>
          <a:p>
            <a:endParaRPr lang="ro-RO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356455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tăText 4">
            <a:extLst>
              <a:ext uri="{FF2B5EF4-FFF2-40B4-BE49-F238E27FC236}">
                <a16:creationId xmlns:a16="http://schemas.microsoft.com/office/drawing/2014/main" id="{BAA68161-305D-D523-2102-0A7D9505A142}"/>
              </a:ext>
            </a:extLst>
          </p:cNvPr>
          <p:cNvSpPr txBox="1"/>
          <p:nvPr/>
        </p:nvSpPr>
        <p:spPr>
          <a:xfrm>
            <a:off x="659876" y="435920"/>
            <a:ext cx="10256363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o-RO" b="1" dirty="0"/>
              <a:t>RUTA A: Calificare obținută într-un Stat Membru UE, SEE sau în Elveția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o-RO" dirty="0"/>
              <a:t>Legea principală aplicabilă: Hotărârea de Guvern nr. 1.282/2007</a:t>
            </a:r>
          </a:p>
          <a:p>
            <a:pPr lvl="1">
              <a:buFont typeface="Arial" panose="020B0604020202020204" pitchFamily="34" charset="0"/>
              <a:buChar char="•"/>
            </a:pPr>
            <a:endParaRPr lang="ro-RO" dirty="0"/>
          </a:p>
          <a:p>
            <a:r>
              <a:rPr lang="ro-RO" dirty="0"/>
              <a:t>▼</a:t>
            </a:r>
            <a:r>
              <a:rPr lang="ro-RO" b="1" dirty="0"/>
              <a:t>ÎNTREBAREA A1: Titlul meu de calificare (diplomă sau specializare) se încadrează în criteriile de recunoaștere automată (ex: este listat în anexele legii)?</a:t>
            </a:r>
            <a:endParaRPr lang="ro-RO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o-RO" b="1" dirty="0"/>
              <a:t>DA</a:t>
            </a:r>
            <a:r>
              <a:rPr lang="ro-RO" dirty="0"/>
              <a:t> (Acesta este cazul cel mai frecvent, "calea rapidă") </a:t>
            </a:r>
          </a:p>
          <a:p>
            <a:pPr lvl="1"/>
            <a:r>
              <a:rPr lang="ro-RO" dirty="0"/>
              <a:t>▼  </a:t>
            </a:r>
            <a:r>
              <a:rPr lang="ro-RO" b="1" dirty="0"/>
              <a:t>Procedura:</a:t>
            </a:r>
            <a:r>
              <a:rPr lang="ro-RO" dirty="0"/>
              <a:t> Depunerea dosarului la Ministerul Sănătății pentru recunoaștere automată. </a:t>
            </a:r>
          </a:p>
          <a:p>
            <a:pPr lvl="1"/>
            <a:r>
              <a:rPr lang="ro-RO" dirty="0"/>
              <a:t>	 </a:t>
            </a:r>
            <a:r>
              <a:rPr lang="ro-RO" b="1" dirty="0"/>
              <a:t>Rezultat:</a:t>
            </a:r>
            <a:r>
              <a:rPr lang="ro-RO" dirty="0"/>
              <a:t> Se emite </a:t>
            </a:r>
            <a:r>
              <a:rPr lang="ro-RO" b="1" dirty="0"/>
              <a:t>Ordinul de Recunoaștere</a:t>
            </a:r>
            <a:r>
              <a:rPr lang="ro-RO" dirty="0"/>
              <a:t>. </a:t>
            </a:r>
          </a:p>
          <a:p>
            <a:pPr lvl="1"/>
            <a:r>
              <a:rPr lang="ro-RO" b="1" dirty="0"/>
              <a:t>	🏁 PROCES FINALIZAT (SUCCES)</a:t>
            </a:r>
            <a:r>
              <a:rPr lang="ro-RO" dirty="0"/>
              <a:t> </a:t>
            </a:r>
          </a:p>
          <a:p>
            <a:pPr lvl="1"/>
            <a:r>
              <a:rPr lang="ro-RO" dirty="0"/>
              <a:t>└─ </a:t>
            </a:r>
            <a:r>
              <a:rPr lang="ro-RO" b="1" dirty="0"/>
              <a:t>NU</a:t>
            </a:r>
            <a:r>
              <a:rPr lang="ro-RO" dirty="0"/>
              <a:t> (Caz excepțional, ex: titlu de calificare vechi, care nu mai corespunde denumirilor actuale)</a:t>
            </a:r>
          </a:p>
          <a:p>
            <a:pPr lvl="1"/>
            <a:endParaRPr lang="ro-RO" dirty="0"/>
          </a:p>
          <a:p>
            <a:pPr lvl="1"/>
            <a:endParaRPr lang="ro-RO" dirty="0"/>
          </a:p>
          <a:p>
            <a:pPr lvl="1"/>
            <a:r>
              <a:rPr lang="ro-RO" dirty="0"/>
              <a:t>▼ </a:t>
            </a:r>
            <a:r>
              <a:rPr lang="ro-RO" b="1" dirty="0"/>
              <a:t>ÎNTREBAREA A2: Titlul meu beneficiază de "drepturi câștigate" ȘI pot dovedi experiență profesională recentă (de regulă, 3 din ultimii 5 ani)?</a:t>
            </a:r>
            <a:r>
              <a:rPr lang="ro-RO" dirty="0"/>
              <a:t> </a:t>
            </a:r>
          </a:p>
          <a:p>
            <a:pPr lvl="1"/>
            <a:r>
              <a:rPr lang="ro-RO" dirty="0"/>
              <a:t> </a:t>
            </a:r>
            <a:r>
              <a:rPr lang="ro-RO" b="1" dirty="0"/>
              <a:t>DA</a:t>
            </a:r>
            <a:r>
              <a:rPr lang="ro-RO" dirty="0"/>
              <a:t> </a:t>
            </a:r>
          </a:p>
          <a:p>
            <a:pPr lvl="1"/>
            <a:r>
              <a:rPr lang="ro-RO" dirty="0"/>
              <a:t> ▼ </a:t>
            </a:r>
            <a:r>
              <a:rPr lang="ro-RO" b="1" dirty="0"/>
              <a:t>Procedura:</a:t>
            </a:r>
            <a:r>
              <a:rPr lang="ro-RO" dirty="0"/>
              <a:t> Se aplică recunoașterea pe baza drepturilor câștigate. </a:t>
            </a:r>
          </a:p>
          <a:p>
            <a:pPr lvl="1"/>
            <a:r>
              <a:rPr lang="ro-RO" dirty="0"/>
              <a:t> </a:t>
            </a:r>
            <a:r>
              <a:rPr lang="ro-RO" b="1" dirty="0"/>
              <a:t>Rezultat:</a:t>
            </a:r>
            <a:r>
              <a:rPr lang="ro-RO" dirty="0"/>
              <a:t> Se emite </a:t>
            </a:r>
            <a:r>
              <a:rPr lang="ro-RO" b="1" dirty="0"/>
              <a:t>Ordinul de Recunoaștere</a:t>
            </a:r>
            <a:r>
              <a:rPr lang="ro-RO" dirty="0"/>
              <a:t>. </a:t>
            </a:r>
          </a:p>
          <a:p>
            <a:pPr lvl="1"/>
            <a:r>
              <a:rPr lang="ro-RO" b="1" dirty="0"/>
              <a:t>🏁 PROCES FINALIZAT (SUCCES)</a:t>
            </a:r>
            <a:r>
              <a:rPr lang="ro-RO" dirty="0"/>
              <a:t> </a:t>
            </a:r>
          </a:p>
          <a:p>
            <a:pPr lvl="1"/>
            <a:endParaRPr lang="ro-RO" dirty="0"/>
          </a:p>
          <a:p>
            <a:pPr lvl="1"/>
            <a:r>
              <a:rPr lang="ro-RO" dirty="0"/>
              <a:t>  </a:t>
            </a:r>
            <a:r>
              <a:rPr lang="ro-RO" b="1" dirty="0"/>
              <a:t>NU   </a:t>
            </a:r>
            <a:r>
              <a:rPr lang="ro-RO" dirty="0"/>
              <a:t>(ex: am un titlu vechi, dar nu am profesat în ultimii ani) </a:t>
            </a:r>
          </a:p>
          <a:p>
            <a:pPr lvl="1"/>
            <a:r>
              <a:rPr lang="ro-RO" dirty="0"/>
              <a:t>▼ </a:t>
            </a:r>
            <a:r>
              <a:rPr lang="ro-RO" b="1" dirty="0"/>
              <a:t>CONEXIUNE:</a:t>
            </a:r>
            <a:r>
              <a:rPr lang="ro-RO" dirty="0"/>
              <a:t> Cazul nu poate fi soluționat prin legea specială UE și este transferat către procedura generală pentru măsuri compensatorii. </a:t>
            </a:r>
            <a:r>
              <a:rPr lang="ro-RO" i="1" dirty="0"/>
              <a:t>(Mergeți la secțiunea </a:t>
            </a:r>
            <a:r>
              <a:rPr lang="ro-RO" b="1" i="1" dirty="0"/>
              <a:t>RUTA C</a:t>
            </a:r>
            <a:r>
              <a:rPr lang="ro-RO" i="1" dirty="0"/>
              <a:t>)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2985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181D5C23-07FB-FD43-558C-4349E77DF361}"/>
              </a:ext>
            </a:extLst>
          </p:cNvPr>
          <p:cNvSpPr txBox="1"/>
          <p:nvPr/>
        </p:nvSpPr>
        <p:spPr>
          <a:xfrm>
            <a:off x="650450" y="612844"/>
            <a:ext cx="1024693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o-RO" b="1" dirty="0"/>
              <a:t>RUTA B: Calificare obținută într-un Stat Terț (non-UE/SEE/Elveția), Legea principală aplicabilă:</a:t>
            </a:r>
            <a:r>
              <a:rPr lang="ro-RO" dirty="0"/>
              <a:t> Depinde de țara de origine.</a:t>
            </a:r>
          </a:p>
          <a:p>
            <a:pPr>
              <a:buFont typeface="Arial" panose="020B0604020202020204" pitchFamily="34" charset="0"/>
              <a:buChar char="•"/>
            </a:pPr>
            <a:endParaRPr lang="ro-RO" dirty="0"/>
          </a:p>
          <a:p>
            <a:r>
              <a:rPr lang="ro-RO" dirty="0"/>
              <a:t>▼ </a:t>
            </a:r>
            <a:r>
              <a:rPr lang="ro-RO" b="1" dirty="0"/>
              <a:t>ÎNTREBAREA B1: Titlul meu de MEDIC SPECIALIST a fost obținut în Australia, Canada, Israel, Noua Zeelandă sau Statele Unite ale Americii?</a:t>
            </a:r>
          </a:p>
          <a:p>
            <a:r>
              <a:rPr lang="ro-RO" dirty="0"/>
              <a:t>	</a:t>
            </a:r>
          </a:p>
          <a:p>
            <a:r>
              <a:rPr lang="ro-RO" b="1" dirty="0"/>
              <a:t>	DA</a:t>
            </a:r>
            <a:r>
              <a:rPr lang="ro-RO" dirty="0"/>
              <a:t> </a:t>
            </a:r>
          </a:p>
          <a:p>
            <a:r>
              <a:rPr lang="ro-RO" dirty="0"/>
              <a:t>	 ▼ </a:t>
            </a:r>
            <a:r>
              <a:rPr lang="ro-RO" b="1" dirty="0"/>
              <a:t>Legea aplicabilă:</a:t>
            </a:r>
            <a:r>
              <a:rPr lang="ro-RO" dirty="0"/>
              <a:t> </a:t>
            </a:r>
            <a:r>
              <a:rPr lang="ro-RO" b="1" dirty="0"/>
              <a:t>Ordonanța de Urgență nr. 80/2012</a:t>
            </a:r>
            <a:r>
              <a:rPr lang="ro-RO" dirty="0"/>
              <a:t> (Procedură specială)</a:t>
            </a:r>
          </a:p>
          <a:p>
            <a:r>
              <a:rPr lang="ro-RO" dirty="0"/>
              <a:t>	</a:t>
            </a:r>
          </a:p>
          <a:p>
            <a:r>
              <a:rPr lang="ro-RO" dirty="0"/>
              <a:t>	 </a:t>
            </a:r>
            <a:r>
              <a:rPr lang="ro-RO" b="1" dirty="0"/>
              <a:t>Procedura:</a:t>
            </a:r>
            <a:r>
              <a:rPr lang="ro-RO" dirty="0"/>
              <a:t> Se depune dosarul pentru </a:t>
            </a:r>
            <a:r>
              <a:rPr lang="ro-RO" b="1" dirty="0"/>
              <a:t>echivalare</a:t>
            </a:r>
            <a:r>
              <a:rPr lang="ro-RO" dirty="0"/>
              <a:t> (nu recunoaștere). Se verifică dacă îndepliniți condițiile cumulative (drept de muncă, competență similară, titlu emis de autoritatea competentă, specialitatea există în România).</a:t>
            </a:r>
          </a:p>
          <a:p>
            <a:r>
              <a:rPr lang="ro-RO" dirty="0"/>
              <a:t>	 </a:t>
            </a:r>
            <a:r>
              <a:rPr lang="ro-RO" b="1" dirty="0"/>
              <a:t>Rezultat:</a:t>
            </a:r>
            <a:r>
              <a:rPr lang="ro-RO" dirty="0"/>
              <a:t> Se emite </a:t>
            </a:r>
            <a:r>
              <a:rPr lang="ro-RO" b="1" dirty="0"/>
              <a:t>Ordinul de Echivalare</a:t>
            </a:r>
            <a:r>
              <a:rPr lang="ro-RO" dirty="0"/>
              <a:t>. </a:t>
            </a:r>
          </a:p>
          <a:p>
            <a:r>
              <a:rPr lang="ro-RO" dirty="0"/>
              <a:t>	 </a:t>
            </a:r>
            <a:r>
              <a:rPr lang="ro-RO" b="1" dirty="0"/>
              <a:t>🏁 PROCES FINALIZAT (SUCCES)</a:t>
            </a:r>
            <a:r>
              <a:rPr lang="ro-RO" dirty="0"/>
              <a:t> </a:t>
            </a:r>
          </a:p>
          <a:p>
            <a:endParaRPr lang="ro-RO" dirty="0"/>
          </a:p>
          <a:p>
            <a:r>
              <a:rPr lang="ro-RO" dirty="0"/>
              <a:t>	</a:t>
            </a:r>
          </a:p>
          <a:p>
            <a:r>
              <a:rPr lang="ro-RO" dirty="0"/>
              <a:t>	 └─ </a:t>
            </a:r>
            <a:r>
              <a:rPr lang="ro-RO" b="1" dirty="0"/>
              <a:t>NU</a:t>
            </a:r>
            <a:r>
              <a:rPr lang="ro-RO" dirty="0"/>
              <a:t> (Calificare obținută în orice alt stat terț: Ucraina, Serbia, India, Turcia, etc.) </a:t>
            </a:r>
          </a:p>
          <a:p>
            <a:r>
              <a:rPr lang="ro-RO" dirty="0"/>
              <a:t>	</a:t>
            </a:r>
          </a:p>
          <a:p>
            <a:r>
              <a:rPr lang="ro-RO" dirty="0"/>
              <a:t>	▼ </a:t>
            </a:r>
            <a:r>
              <a:rPr lang="ro-RO" b="1" dirty="0"/>
              <a:t>Legea aplicabilă:</a:t>
            </a:r>
            <a:r>
              <a:rPr lang="ro-RO" dirty="0"/>
              <a:t> </a:t>
            </a:r>
            <a:r>
              <a:rPr lang="ro-RO" b="1" dirty="0"/>
              <a:t>Hotărârea de Guvern nr. 764/2017</a:t>
            </a:r>
            <a:r>
              <a:rPr lang="ro-RO" dirty="0"/>
              <a:t> (Procedura standard pentru state terțe)</a:t>
            </a:r>
          </a:p>
        </p:txBody>
      </p:sp>
    </p:spTree>
    <p:extLst>
      <p:ext uri="{BB962C8B-B14F-4D97-AF65-F5344CB8AC3E}">
        <p14:creationId xmlns:p14="http://schemas.microsoft.com/office/powerpoint/2010/main" val="3525945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1B80CB95-E57A-84D2-851B-739B22F2E96C}"/>
              </a:ext>
            </a:extLst>
          </p:cNvPr>
          <p:cNvSpPr txBox="1"/>
          <p:nvPr/>
        </p:nvSpPr>
        <p:spPr>
          <a:xfrm>
            <a:off x="207391" y="197346"/>
            <a:ext cx="11331019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dirty="0"/>
              <a:t>▼ </a:t>
            </a:r>
            <a:r>
              <a:rPr lang="ro-RO" b="1" dirty="0"/>
              <a:t>ÎNTREBAREA B2: Titlul meu din statul terț a fost DEJA recunoscut de un alt stat membru UE?</a:t>
            </a:r>
            <a:r>
              <a:rPr lang="ro-RO" dirty="0"/>
              <a:t> 	</a:t>
            </a:r>
          </a:p>
          <a:p>
            <a:r>
              <a:rPr lang="ro-RO" b="1" dirty="0"/>
              <a:t>	DA</a:t>
            </a:r>
            <a:r>
              <a:rPr lang="ro-RO" dirty="0"/>
              <a:t> </a:t>
            </a:r>
          </a:p>
          <a:p>
            <a:endParaRPr lang="ro-RO" dirty="0"/>
          </a:p>
          <a:p>
            <a:r>
              <a:rPr lang="ro-RO" dirty="0"/>
              <a:t>▼ </a:t>
            </a:r>
            <a:r>
              <a:rPr lang="ro-RO" b="1" dirty="0"/>
              <a:t>ÎNTREBAREA B3: Am și minimum 3 ani de experiență profesională în acel stat UE care mi-a recunoscut titlul?</a:t>
            </a:r>
            <a:r>
              <a:rPr lang="ro-RO" dirty="0"/>
              <a:t> </a:t>
            </a:r>
          </a:p>
          <a:p>
            <a:r>
              <a:rPr lang="ro-RO" dirty="0"/>
              <a:t>	 </a:t>
            </a:r>
            <a:r>
              <a:rPr lang="ro-RO" b="1" dirty="0"/>
              <a:t>DA</a:t>
            </a:r>
            <a:r>
              <a:rPr lang="ro-RO" dirty="0"/>
              <a:t> </a:t>
            </a:r>
          </a:p>
          <a:p>
            <a:r>
              <a:rPr lang="ro-RO" dirty="0"/>
              <a:t>	</a:t>
            </a:r>
            <a:r>
              <a:rPr lang="ro-RO" b="1" dirty="0"/>
              <a:t>CONEXIUNE:</a:t>
            </a:r>
            <a:r>
              <a:rPr lang="ro-RO" dirty="0"/>
              <a:t> Cazul este asimilat unuia din UE.  </a:t>
            </a:r>
            <a:r>
              <a:rPr lang="ro-RO" b="1" dirty="0"/>
              <a:t>Se reia procedura de la RUTA A</a:t>
            </a:r>
            <a:r>
              <a:rPr lang="ro-RO" dirty="0"/>
              <a:t>, pe baza legii HG 1.282/2007. </a:t>
            </a:r>
          </a:p>
          <a:p>
            <a:endParaRPr lang="ro-RO" dirty="0"/>
          </a:p>
          <a:p>
            <a:r>
              <a:rPr lang="ro-RO" dirty="0"/>
              <a:t>	 </a:t>
            </a:r>
            <a:r>
              <a:rPr lang="ro-RO" b="1" dirty="0"/>
              <a:t>NU</a:t>
            </a:r>
            <a:r>
              <a:rPr lang="ro-RO" dirty="0"/>
              <a:t> </a:t>
            </a:r>
          </a:p>
          <a:p>
            <a:r>
              <a:rPr lang="ro-RO" dirty="0"/>
              <a:t>	 </a:t>
            </a:r>
            <a:r>
              <a:rPr lang="ro-RO" b="1" dirty="0"/>
              <a:t>CONEXIUNE:</a:t>
            </a:r>
            <a:r>
              <a:rPr lang="ro-RO" dirty="0"/>
              <a:t> Cazul este excepțional și este transferat către procedura generală pentru măsuri compensatorii. </a:t>
            </a:r>
            <a:r>
              <a:rPr lang="ro-RO" i="1" dirty="0"/>
              <a:t>(Mergeți la secțiunea </a:t>
            </a:r>
            <a:r>
              <a:rPr lang="ro-RO" b="1" i="1" dirty="0"/>
              <a:t>RUTA C</a:t>
            </a:r>
            <a:r>
              <a:rPr lang="ro-RO" i="1" dirty="0"/>
              <a:t>)</a:t>
            </a:r>
            <a:r>
              <a:rPr lang="ro-RO" dirty="0"/>
              <a:t> </a:t>
            </a:r>
          </a:p>
          <a:p>
            <a:endParaRPr lang="ro-RO" dirty="0"/>
          </a:p>
          <a:p>
            <a:r>
              <a:rPr lang="ro-RO" dirty="0"/>
              <a:t>	 </a:t>
            </a:r>
            <a:r>
              <a:rPr lang="ro-RO" b="1" dirty="0"/>
              <a:t>NU</a:t>
            </a:r>
            <a:r>
              <a:rPr lang="ro-RO" dirty="0"/>
              <a:t> </a:t>
            </a:r>
          </a:p>
          <a:p>
            <a:r>
              <a:rPr lang="ro-RO" dirty="0"/>
              <a:t>	Titlu din stat terț, nerecunoscut anterior în UE</a:t>
            </a:r>
          </a:p>
          <a:p>
            <a:r>
              <a:rPr lang="ro-RO" dirty="0"/>
              <a:t>	▼ </a:t>
            </a:r>
            <a:r>
              <a:rPr lang="ro-RO" b="1" dirty="0"/>
              <a:t>Procedura:</a:t>
            </a:r>
            <a:r>
              <a:rPr lang="ro-RO" dirty="0"/>
              <a:t> Dosarul este analizat de Comisia Mixtă. Aceasta compară formarea dvs. cu cea din România.</a:t>
            </a:r>
          </a:p>
          <a:p>
            <a:r>
              <a:rPr lang="ro-RO" dirty="0"/>
              <a:t> </a:t>
            </a:r>
          </a:p>
          <a:p>
            <a:r>
              <a:rPr lang="ro-RO" b="1" dirty="0"/>
              <a:t>Rezultat Posibil 1:</a:t>
            </a:r>
            <a:r>
              <a:rPr lang="ro-RO" dirty="0"/>
              <a:t> Formarea este considerată echivalentă -&gt; Se emite </a:t>
            </a:r>
            <a:r>
              <a:rPr lang="ro-RO" b="1" dirty="0"/>
              <a:t>Ordinul de Recunoaștere</a:t>
            </a:r>
            <a:r>
              <a:rPr lang="ro-RO" dirty="0"/>
              <a:t>. </a:t>
            </a:r>
          </a:p>
          <a:p>
            <a:r>
              <a:rPr lang="ro-RO" b="1" dirty="0"/>
              <a:t>🏁 PROCES FINALIZAT (SUCCES)</a:t>
            </a:r>
          </a:p>
          <a:p>
            <a:endParaRPr lang="ro-RO" b="1" dirty="0"/>
          </a:p>
          <a:p>
            <a:r>
              <a:rPr lang="ro-RO" b="1" dirty="0"/>
              <a:t>Rezultat Posibil 2:</a:t>
            </a:r>
            <a:r>
              <a:rPr lang="ro-RO" dirty="0"/>
              <a:t> Formarea NU este considerată echivalentă -&gt; Se impune o măsură compensatorie ( proba de aptitudini). </a:t>
            </a:r>
            <a:r>
              <a:rPr lang="ro-RO" i="1" dirty="0"/>
              <a:t>(Mergeți la secțiunea </a:t>
            </a:r>
            <a:r>
              <a:rPr lang="ro-RO" b="1" i="1" dirty="0"/>
              <a:t>RUTA C</a:t>
            </a:r>
            <a:r>
              <a:rPr lang="ro-RO" i="1" dirty="0"/>
              <a:t>)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800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E470B685-B83F-59C6-7E51-6DDFA74CF7A4}"/>
              </a:ext>
            </a:extLst>
          </p:cNvPr>
          <p:cNvSpPr txBox="1"/>
          <p:nvPr/>
        </p:nvSpPr>
        <p:spPr>
          <a:xfrm>
            <a:off x="688157" y="503544"/>
            <a:ext cx="1107649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o-RO" b="1" dirty="0"/>
              <a:t>RUTA C: Calea de Excepție - Măsurile Compensatorii</a:t>
            </a:r>
          </a:p>
          <a:p>
            <a:pPr>
              <a:buNone/>
            </a:pPr>
            <a:r>
              <a:rPr lang="ro-RO" b="1" dirty="0"/>
              <a:t>Aici ajung toate cazurile complexe care nu s-au putut soluționa prin Rutele A sau B</a:t>
            </a:r>
            <a:endParaRPr lang="ro-RO" dirty="0"/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Legile aplicabile:</a:t>
            </a:r>
            <a:r>
              <a:rPr lang="ro-RO" dirty="0"/>
              <a:t> </a:t>
            </a:r>
            <a:r>
              <a:rPr lang="ro-RO" b="1" dirty="0"/>
              <a:t>Legea nr. 200/2004</a:t>
            </a:r>
            <a:r>
              <a:rPr lang="ro-RO" dirty="0"/>
              <a:t> (stabilește principiul) </a:t>
            </a:r>
          </a:p>
          <a:p>
            <a:pPr lvl="4"/>
            <a:r>
              <a:rPr lang="ro-RO" b="1" dirty="0"/>
              <a:t> Ordinul de Ministru nr. 36/2008</a:t>
            </a:r>
            <a:r>
              <a:rPr lang="ro-RO" dirty="0"/>
              <a:t> (stabilește procedura detaliată).</a:t>
            </a:r>
          </a:p>
          <a:p>
            <a:r>
              <a:rPr lang="ro-RO" dirty="0"/>
              <a:t>▼ </a:t>
            </a:r>
            <a:r>
              <a:rPr lang="ro-RO" b="1" dirty="0"/>
              <a:t>ÎNTREBAREA D1: Care este motivul pentru care am ajuns la măsuri compensatorii?</a:t>
            </a:r>
            <a:endParaRPr lang="ro-RO" dirty="0"/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 Cazul 1: Formarea mea are "diferențe semnificative" față de cea din România.</a:t>
            </a:r>
            <a:r>
              <a:rPr lang="ro-RO" dirty="0"/>
              <a:t> </a:t>
            </a:r>
          </a:p>
          <a:p>
            <a:r>
              <a:rPr lang="ro-RO" dirty="0"/>
              <a:t>	 ▼  </a:t>
            </a:r>
            <a:r>
              <a:rPr lang="ro-RO" b="1" dirty="0"/>
              <a:t>Procedura:</a:t>
            </a:r>
            <a:r>
              <a:rPr lang="ro-RO" dirty="0"/>
              <a:t> Am dreptul </a:t>
            </a:r>
            <a:r>
              <a:rPr lang="ro-RO" b="1" dirty="0"/>
              <a:t>să ALEG</a:t>
            </a:r>
            <a:r>
              <a:rPr lang="ro-RO" dirty="0"/>
              <a:t> între cele două măsuri: </a:t>
            </a:r>
          </a:p>
          <a:p>
            <a:r>
              <a:rPr lang="ro-RO" dirty="0"/>
              <a:t>	1. </a:t>
            </a:r>
            <a:r>
              <a:rPr lang="ro-RO" b="1" dirty="0"/>
              <a:t>Stagiul de Adaptare:</a:t>
            </a:r>
            <a:r>
              <a:rPr lang="ro-RO" dirty="0"/>
              <a:t> Practică supravegheată, remunerată, de până la 3 ani, finalizată cu evaluare.</a:t>
            </a:r>
          </a:p>
          <a:p>
            <a:r>
              <a:rPr lang="ro-RO" dirty="0"/>
              <a:t>	2. </a:t>
            </a:r>
            <a:r>
              <a:rPr lang="ro-RO" b="1" dirty="0"/>
              <a:t>Proba de Aptitudini:</a:t>
            </a:r>
            <a:r>
              <a:rPr lang="ro-RO" dirty="0"/>
              <a:t> Examen teoretic de o oră, pe o tematică și bibliografie primite în prealabil.  </a:t>
            </a:r>
          </a:p>
          <a:p>
            <a:pPr>
              <a:buFont typeface="Arial" panose="020B0604020202020204" pitchFamily="34" charset="0"/>
              <a:buChar char="•"/>
            </a:pPr>
            <a:endParaRPr lang="ro-RO" dirty="0"/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 </a:t>
            </a:r>
            <a:r>
              <a:rPr lang="ro-RO" b="1" dirty="0"/>
              <a:t>Cazul 2: Am un titlu vechi (drepturi câștigate), dar NU am experiența profesională recentă necesară.</a:t>
            </a:r>
            <a:r>
              <a:rPr lang="ro-RO" dirty="0"/>
              <a:t> </a:t>
            </a:r>
          </a:p>
          <a:p>
            <a:r>
              <a:rPr lang="ro-RO" dirty="0"/>
              <a:t>	▼ </a:t>
            </a:r>
            <a:r>
              <a:rPr lang="ro-RO" b="1" dirty="0"/>
              <a:t>Procedura:</a:t>
            </a:r>
            <a:r>
              <a:rPr lang="ro-RO" dirty="0"/>
              <a:t> Sunt </a:t>
            </a:r>
            <a:r>
              <a:rPr lang="ro-RO" b="1" dirty="0"/>
              <a:t>OBLIGAT</a:t>
            </a:r>
            <a:r>
              <a:rPr lang="ro-RO" dirty="0"/>
              <a:t> să susțin </a:t>
            </a:r>
            <a:r>
              <a:rPr lang="ro-RO" b="1" dirty="0"/>
              <a:t>Proba de Aptitudini</a:t>
            </a:r>
            <a:r>
              <a:rPr lang="ro-RO" dirty="0"/>
              <a:t>. Nu am dreptul să aleg stagiul de adaptare.</a:t>
            </a:r>
          </a:p>
          <a:p>
            <a:r>
              <a:rPr lang="ro-RO" dirty="0"/>
              <a:t> </a:t>
            </a:r>
          </a:p>
          <a:p>
            <a:r>
              <a:rPr lang="ro-RO" dirty="0"/>
              <a:t>▼</a:t>
            </a:r>
            <a:r>
              <a:rPr lang="ro-RO" b="1" dirty="0"/>
              <a:t>ÎNTREBAREA D2: Am finalizat cu succes măsura compensatorie (am trecut evaluarea stagiului sau am luat "admis" la probă)?</a:t>
            </a:r>
            <a:endParaRPr lang="ro-RO" dirty="0"/>
          </a:p>
          <a:p>
            <a:r>
              <a:rPr lang="ro-RO" b="1" dirty="0"/>
              <a:t>	DA</a:t>
            </a:r>
            <a:r>
              <a:rPr lang="ro-RO" dirty="0"/>
              <a:t> </a:t>
            </a:r>
          </a:p>
          <a:p>
            <a:r>
              <a:rPr lang="ro-RO" dirty="0"/>
              <a:t>	▼  </a:t>
            </a:r>
            <a:r>
              <a:rPr lang="ro-RO" b="1" dirty="0"/>
              <a:t>Rezultat:</a:t>
            </a:r>
            <a:r>
              <a:rPr lang="ro-RO" dirty="0"/>
              <a:t> Se emite </a:t>
            </a:r>
            <a:r>
              <a:rPr lang="ro-RO" b="1" dirty="0"/>
              <a:t>Ordinul de Recunoaștere</a:t>
            </a:r>
            <a:r>
              <a:rPr lang="ro-RO" dirty="0"/>
              <a:t>. </a:t>
            </a:r>
          </a:p>
          <a:p>
            <a:r>
              <a:rPr lang="ro-RO" b="1" dirty="0"/>
              <a:t>	🏁 PROCES FINALIZAT (SUCCES)</a:t>
            </a:r>
            <a:r>
              <a:rPr lang="ro-RO" dirty="0"/>
              <a:t> </a:t>
            </a:r>
          </a:p>
          <a:p>
            <a:r>
              <a:rPr lang="ro-RO" dirty="0"/>
              <a:t>	 </a:t>
            </a:r>
            <a:r>
              <a:rPr lang="ro-RO" b="1" dirty="0"/>
              <a:t>NU</a:t>
            </a:r>
          </a:p>
          <a:p>
            <a:r>
              <a:rPr lang="ro-RO" b="1" dirty="0"/>
              <a:t>	</a:t>
            </a:r>
            <a:r>
              <a:rPr lang="ro-RO" dirty="0"/>
              <a:t> ▼ </a:t>
            </a:r>
            <a:r>
              <a:rPr lang="ro-RO" b="1" dirty="0"/>
              <a:t>Rezultat:</a:t>
            </a:r>
            <a:r>
              <a:rPr lang="ro-RO" dirty="0"/>
              <a:t> Cererea de recunoaștere este </a:t>
            </a:r>
            <a:r>
              <a:rPr lang="ro-RO" b="1" dirty="0"/>
              <a:t>respinsă</a:t>
            </a:r>
            <a:r>
              <a:rPr lang="ro-RO" dirty="0"/>
              <a:t>. (Puteți reîncerca proba de aptitudini ulterior). 	</a:t>
            </a:r>
            <a:r>
              <a:rPr lang="ro-RO" b="1" dirty="0"/>
              <a:t>🏁 PROCES FINALIZAT (EȘEC)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974453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DF200228-5760-2660-1D83-D6F50369C449}"/>
              </a:ext>
            </a:extLst>
          </p:cNvPr>
          <p:cNvSpPr txBox="1"/>
          <p:nvPr/>
        </p:nvSpPr>
        <p:spPr>
          <a:xfrm>
            <a:off x="219801" y="481562"/>
            <a:ext cx="1175239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o-RO" b="1" dirty="0" err="1"/>
              <a:t>Checklist</a:t>
            </a:r>
            <a:r>
              <a:rPr lang="ro-RO" b="1" dirty="0"/>
              <a:t> pentru Recunoașterea Calificării de Medic în România</a:t>
            </a:r>
          </a:p>
          <a:p>
            <a:pPr>
              <a:buNone/>
            </a:pPr>
            <a:endParaRPr lang="ro-RO" b="1" dirty="0"/>
          </a:p>
          <a:p>
            <a:pPr>
              <a:buNone/>
            </a:pPr>
            <a:r>
              <a:rPr lang="ro-RO" b="1" dirty="0"/>
              <a:t>Partea I: Documente Esențiale (Necesare în Majoritatea Cazurilor)</a:t>
            </a:r>
          </a:p>
          <a:p>
            <a:pPr>
              <a:buNone/>
            </a:pPr>
            <a:r>
              <a:rPr lang="ro-RO" dirty="0"/>
              <a:t>Indiferent de țara unde ați studiat, veți avea nevoie de o versiune de bază a următoarelor documente: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Cerere tip</a:t>
            </a:r>
            <a:r>
              <a:rPr lang="ro-RO" dirty="0"/>
              <a:t> (furnizată de Ministerul Sănătății).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Document de identitate</a:t>
            </a:r>
            <a:r>
              <a:rPr lang="ro-RO" dirty="0"/>
              <a:t> (CI / Pașaport), în copie.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Dovada cetățeniei</a:t>
            </a:r>
            <a:r>
              <a:rPr lang="ro-RO" dirty="0"/>
              <a:t> (română, UE sau alt statut legal care permite munca în România).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Certificat de căsătorie/dovada schimbării numelui</a:t>
            </a:r>
            <a:r>
              <a:rPr lang="ro-RO" dirty="0"/>
              <a:t>, dacă este cazul.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Titlurile de calificare (diplome)</a:t>
            </a:r>
            <a:r>
              <a:rPr lang="ro-RO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dirty="0"/>
              <a:t>Diploma de absolvire a facultății de medicină. Certificatul/Diploma de medic specialist.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Documente anexe studiilor</a:t>
            </a:r>
            <a:r>
              <a:rPr lang="ro-RO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dirty="0"/>
              <a:t>Foaia matricolă / Suplimentul la diplomă.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o-RO" dirty="0"/>
              <a:t>Planul de învățământ detaliat al rezidențiatului (crucial pentru statele terțe).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Certificat de "</a:t>
            </a:r>
            <a:r>
              <a:rPr lang="ro-RO" b="1" dirty="0" err="1"/>
              <a:t>Good</a:t>
            </a:r>
            <a:r>
              <a:rPr lang="ro-RO" b="1" dirty="0"/>
              <a:t> </a:t>
            </a:r>
            <a:r>
              <a:rPr lang="ro-RO" b="1" dirty="0" err="1"/>
              <a:t>Standing</a:t>
            </a:r>
            <a:r>
              <a:rPr lang="ro-RO" b="1" dirty="0"/>
              <a:t>" / Autorizație de liberă practică</a:t>
            </a:r>
            <a:r>
              <a:rPr lang="ro-RO" dirty="0"/>
              <a:t> de la autoritatea competentă din țara de proveniență, care să ateste că nu aveți interdicția de a profesa. (De obicei, valabil 3 luni de la emitere).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Dovada experienței profesionale</a:t>
            </a:r>
            <a:r>
              <a:rPr lang="ro-RO" dirty="0"/>
              <a:t> (carnet de muncă, adeverințe, etc.), dacă este cazul.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Chitanța de plată a taxei de evaluare</a:t>
            </a:r>
            <a:r>
              <a:rPr lang="ro-RO" dirty="0"/>
              <a:t>.</a:t>
            </a:r>
          </a:p>
          <a:p>
            <a:pPr>
              <a:buNone/>
            </a:pPr>
            <a:r>
              <a:rPr lang="ro-RO" b="1" dirty="0"/>
              <a:t>Notă importantă:</a:t>
            </a:r>
            <a:r>
              <a:rPr lang="ro-RO" dirty="0"/>
              <a:t> Toate documentele într-o limbă străină trebuie să fie însoțite de o </a:t>
            </a:r>
            <a:r>
              <a:rPr lang="ro-RO" b="1" dirty="0"/>
              <a:t>traducere legalizată</a:t>
            </a:r>
            <a:r>
              <a:rPr lang="ro-RO" dirty="0"/>
              <a:t> în limba română. Pentru statele care nu sunt membre UE, documentele de studii trebuie să fie </a:t>
            </a:r>
            <a:r>
              <a:rPr lang="ro-RO" b="1" dirty="0" err="1"/>
              <a:t>apostilate</a:t>
            </a:r>
            <a:r>
              <a:rPr lang="ro-RO" b="1" dirty="0"/>
              <a:t> (Apostila de la Haga)</a:t>
            </a:r>
            <a:r>
              <a:rPr lang="ro-RO" dirty="0"/>
              <a:t> sau </a:t>
            </a:r>
            <a:r>
              <a:rPr lang="ro-RO" b="1" dirty="0" err="1"/>
              <a:t>supralegalizate</a:t>
            </a:r>
            <a:r>
              <a:rPr lang="ro-RO" dirty="0"/>
              <a:t>, în funcție de convențiile internaționale.</a:t>
            </a:r>
          </a:p>
        </p:txBody>
      </p:sp>
    </p:spTree>
    <p:extLst>
      <p:ext uri="{BB962C8B-B14F-4D97-AF65-F5344CB8AC3E}">
        <p14:creationId xmlns:p14="http://schemas.microsoft.com/office/powerpoint/2010/main" val="696943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1192</Words>
  <Application>Microsoft Office PowerPoint</Application>
  <PresentationFormat>Ecran lat</PresentationFormat>
  <Paragraphs>99</Paragraphs>
  <Slides>7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Temă Office</vt:lpstr>
      <vt:lpstr>Ghid simplificat pentru Recunoașterea Diplomelor în România</vt:lpstr>
      <vt:lpstr>Dorești recunoașterea calificării medicale obținută în altă țară?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Mahler Beatrice</dc:creator>
  <cp:lastModifiedBy>Florentina Nemoianu</cp:lastModifiedBy>
  <cp:revision>3</cp:revision>
  <dcterms:created xsi:type="dcterms:W3CDTF">2026-05-02T08:47:43Z</dcterms:created>
  <dcterms:modified xsi:type="dcterms:W3CDTF">2026-05-07T12:12:40Z</dcterms:modified>
</cp:coreProperties>
</file>