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ro-R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ED7621F5-B1D7-574E-21A7-F21E84EBD972}" name="Florentina Nemoianu" initials="FN" userId="S-1-5-21-196640250-1567877524-1244924425-1144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FE5241A-2242-4529-9D0F-241FE0680FBD}" v="9" dt="2026-05-02T08:36:21.72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0" d="100"/>
          <a:sy n="80" d="100"/>
        </p:scale>
        <p:origin x="132" y="6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8/10/relationships/authors" Target="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zitiv tit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2B728930-F936-E32A-1A5A-FD0E8A2501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o-RO"/>
              <a:t>Faceți clic pentru a edita stilul de titlu coordonator</a:t>
            </a:r>
          </a:p>
        </p:txBody>
      </p:sp>
      <p:sp>
        <p:nvSpPr>
          <p:cNvPr id="3" name="Subtitlu 2">
            <a:extLst>
              <a:ext uri="{FF2B5EF4-FFF2-40B4-BE49-F238E27FC236}">
                <a16:creationId xmlns:a16="http://schemas.microsoft.com/office/drawing/2014/main" id="{00C08288-5944-45BB-26D1-355B40F561E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o-RO"/>
              <a:t>Faceți clic pentru a edita stilul de subtitlu coordonator</a:t>
            </a:r>
          </a:p>
        </p:txBody>
      </p:sp>
      <p:sp>
        <p:nvSpPr>
          <p:cNvPr id="4" name="Substituent dată 3">
            <a:extLst>
              <a:ext uri="{FF2B5EF4-FFF2-40B4-BE49-F238E27FC236}">
                <a16:creationId xmlns:a16="http://schemas.microsoft.com/office/drawing/2014/main" id="{9C1BA0BA-9B14-8D4B-A391-B1C18BB4BB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4FC30-065A-470B-9771-23CB9A5EA5D6}" type="datetimeFigureOut">
              <a:rPr lang="ro-RO" smtClean="0"/>
              <a:t>07.05.2026</a:t>
            </a:fld>
            <a:endParaRPr lang="ro-RO"/>
          </a:p>
        </p:txBody>
      </p:sp>
      <p:sp>
        <p:nvSpPr>
          <p:cNvPr id="5" name="Substituent subsol 4">
            <a:extLst>
              <a:ext uri="{FF2B5EF4-FFF2-40B4-BE49-F238E27FC236}">
                <a16:creationId xmlns:a16="http://schemas.microsoft.com/office/drawing/2014/main" id="{1EA7B56F-C6A0-4418-9FD0-0E9F8F7EC1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ubstituent număr diapozitiv 5">
            <a:extLst>
              <a:ext uri="{FF2B5EF4-FFF2-40B4-BE49-F238E27FC236}">
                <a16:creationId xmlns:a16="http://schemas.microsoft.com/office/drawing/2014/main" id="{E9FF53D8-941E-CC73-F6E6-248A1A4588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E378E-3CF9-4319-883D-E1E21C6A0D74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4004506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ext vertical și tit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9AF13CDB-5582-2D13-3920-F2B4D53BCB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/>
              <a:t>Faceți clic pentru a edita stilul de titlu coordonator</a:t>
            </a:r>
          </a:p>
        </p:txBody>
      </p:sp>
      <p:sp>
        <p:nvSpPr>
          <p:cNvPr id="3" name="Substituent text vertical 2">
            <a:extLst>
              <a:ext uri="{FF2B5EF4-FFF2-40B4-BE49-F238E27FC236}">
                <a16:creationId xmlns:a16="http://schemas.microsoft.com/office/drawing/2014/main" id="{0AB1CB6D-D9ED-6E13-A135-8BBA87640E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</a:p>
        </p:txBody>
      </p:sp>
      <p:sp>
        <p:nvSpPr>
          <p:cNvPr id="4" name="Substituent dată 3">
            <a:extLst>
              <a:ext uri="{FF2B5EF4-FFF2-40B4-BE49-F238E27FC236}">
                <a16:creationId xmlns:a16="http://schemas.microsoft.com/office/drawing/2014/main" id="{A3A8C970-08E2-2F22-D725-4F036C61B7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4FC30-065A-470B-9771-23CB9A5EA5D6}" type="datetimeFigureOut">
              <a:rPr lang="ro-RO" smtClean="0"/>
              <a:t>07.05.2026</a:t>
            </a:fld>
            <a:endParaRPr lang="ro-RO"/>
          </a:p>
        </p:txBody>
      </p:sp>
      <p:sp>
        <p:nvSpPr>
          <p:cNvPr id="5" name="Substituent subsol 4">
            <a:extLst>
              <a:ext uri="{FF2B5EF4-FFF2-40B4-BE49-F238E27FC236}">
                <a16:creationId xmlns:a16="http://schemas.microsoft.com/office/drawing/2014/main" id="{DC75FB17-69DC-7BFB-7C7D-565F166CAA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ubstituent număr diapozitiv 5">
            <a:extLst>
              <a:ext uri="{FF2B5EF4-FFF2-40B4-BE49-F238E27FC236}">
                <a16:creationId xmlns:a16="http://schemas.microsoft.com/office/drawing/2014/main" id="{EBD0158D-D846-8E83-9A58-512688E51F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E378E-3CF9-4319-883D-E1E21C6A0D74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1112160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lu vertical și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vertical 1">
            <a:extLst>
              <a:ext uri="{FF2B5EF4-FFF2-40B4-BE49-F238E27FC236}">
                <a16:creationId xmlns:a16="http://schemas.microsoft.com/office/drawing/2014/main" id="{E5DE5967-E3F4-92DF-85E8-074C87FF9BE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o-RO"/>
              <a:t>Faceți clic pentru a edita stilul de titlu coordonator</a:t>
            </a:r>
          </a:p>
        </p:txBody>
      </p:sp>
      <p:sp>
        <p:nvSpPr>
          <p:cNvPr id="3" name="Substituent text vertical 2">
            <a:extLst>
              <a:ext uri="{FF2B5EF4-FFF2-40B4-BE49-F238E27FC236}">
                <a16:creationId xmlns:a16="http://schemas.microsoft.com/office/drawing/2014/main" id="{73633BA7-C55A-0C94-A595-8496451548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</a:p>
        </p:txBody>
      </p:sp>
      <p:sp>
        <p:nvSpPr>
          <p:cNvPr id="4" name="Substituent dată 3">
            <a:extLst>
              <a:ext uri="{FF2B5EF4-FFF2-40B4-BE49-F238E27FC236}">
                <a16:creationId xmlns:a16="http://schemas.microsoft.com/office/drawing/2014/main" id="{64E4C3EC-3B5A-2774-CA72-704C65ACAA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4FC30-065A-470B-9771-23CB9A5EA5D6}" type="datetimeFigureOut">
              <a:rPr lang="ro-RO" smtClean="0"/>
              <a:t>07.05.2026</a:t>
            </a:fld>
            <a:endParaRPr lang="ro-RO"/>
          </a:p>
        </p:txBody>
      </p:sp>
      <p:sp>
        <p:nvSpPr>
          <p:cNvPr id="5" name="Substituent subsol 4">
            <a:extLst>
              <a:ext uri="{FF2B5EF4-FFF2-40B4-BE49-F238E27FC236}">
                <a16:creationId xmlns:a16="http://schemas.microsoft.com/office/drawing/2014/main" id="{233F88CB-E4F8-317F-69A7-1BAC18F5C3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ubstituent număr diapozitiv 5">
            <a:extLst>
              <a:ext uri="{FF2B5EF4-FFF2-40B4-BE49-F238E27FC236}">
                <a16:creationId xmlns:a16="http://schemas.microsoft.com/office/drawing/2014/main" id="{D57F36C5-886B-4F6C-C908-FD079FAE05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E378E-3CF9-4319-883D-E1E21C6A0D74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1662888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u și conțin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FA270FE5-591D-D032-7AA2-92579A778D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/>
              <a:t>Faceți clic pentru a edita stilul de titlu coordonator</a:t>
            </a:r>
          </a:p>
        </p:txBody>
      </p:sp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36BA2A68-41E0-4958-CAEE-FF80C611C6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</a:p>
        </p:txBody>
      </p:sp>
      <p:sp>
        <p:nvSpPr>
          <p:cNvPr id="4" name="Substituent dată 3">
            <a:extLst>
              <a:ext uri="{FF2B5EF4-FFF2-40B4-BE49-F238E27FC236}">
                <a16:creationId xmlns:a16="http://schemas.microsoft.com/office/drawing/2014/main" id="{F72AF52E-C7F6-1683-3F64-EE6745C95B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4FC30-065A-470B-9771-23CB9A5EA5D6}" type="datetimeFigureOut">
              <a:rPr lang="ro-RO" smtClean="0"/>
              <a:t>07.05.2026</a:t>
            </a:fld>
            <a:endParaRPr lang="ro-RO"/>
          </a:p>
        </p:txBody>
      </p:sp>
      <p:sp>
        <p:nvSpPr>
          <p:cNvPr id="5" name="Substituent subsol 4">
            <a:extLst>
              <a:ext uri="{FF2B5EF4-FFF2-40B4-BE49-F238E27FC236}">
                <a16:creationId xmlns:a16="http://schemas.microsoft.com/office/drawing/2014/main" id="{8D444DB5-C911-7925-0657-0C1F0C4A16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ubstituent număr diapozitiv 5">
            <a:extLst>
              <a:ext uri="{FF2B5EF4-FFF2-40B4-BE49-F238E27FC236}">
                <a16:creationId xmlns:a16="http://schemas.microsoft.com/office/drawing/2014/main" id="{620F56A5-C0FE-A134-6605-0994A83543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E378E-3CF9-4319-883D-E1E21C6A0D74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8284014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ntet secțiu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A6D7A663-2962-AFF5-C0F1-D35447FB82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o-RO"/>
              <a:t>Faceți clic pentru a edita stilul de titlu coordonator</a:t>
            </a:r>
          </a:p>
        </p:txBody>
      </p:sp>
      <p:sp>
        <p:nvSpPr>
          <p:cNvPr id="3" name="Substituent text 2">
            <a:extLst>
              <a:ext uri="{FF2B5EF4-FFF2-40B4-BE49-F238E27FC236}">
                <a16:creationId xmlns:a16="http://schemas.microsoft.com/office/drawing/2014/main" id="{78E618E6-D904-AA65-D810-3E6272BA79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4" name="Substituent dată 3">
            <a:extLst>
              <a:ext uri="{FF2B5EF4-FFF2-40B4-BE49-F238E27FC236}">
                <a16:creationId xmlns:a16="http://schemas.microsoft.com/office/drawing/2014/main" id="{2F622C8A-AB93-9178-C620-9A051EA45E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4FC30-065A-470B-9771-23CB9A5EA5D6}" type="datetimeFigureOut">
              <a:rPr lang="ro-RO" smtClean="0"/>
              <a:t>07.05.2026</a:t>
            </a:fld>
            <a:endParaRPr lang="ro-RO"/>
          </a:p>
        </p:txBody>
      </p:sp>
      <p:sp>
        <p:nvSpPr>
          <p:cNvPr id="5" name="Substituent subsol 4">
            <a:extLst>
              <a:ext uri="{FF2B5EF4-FFF2-40B4-BE49-F238E27FC236}">
                <a16:creationId xmlns:a16="http://schemas.microsoft.com/office/drawing/2014/main" id="{C5F97243-5B69-AC78-DB5B-0F64BED7D6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ubstituent număr diapozitiv 5">
            <a:extLst>
              <a:ext uri="{FF2B5EF4-FFF2-40B4-BE49-F238E27FC236}">
                <a16:creationId xmlns:a16="http://schemas.microsoft.com/office/drawing/2014/main" id="{3643FAD5-6EBC-95DE-2053-2A40719A47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E378E-3CF9-4319-883D-E1E21C6A0D74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6376314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uă tipuri de conțin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CD058BA8-C83C-00C9-E08A-194A65228C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/>
              <a:t>Faceți clic pentru a edita stilul de titlu coordonator</a:t>
            </a:r>
          </a:p>
        </p:txBody>
      </p:sp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EF7E47FA-C1A0-1B31-2720-DD219E128F8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</a:p>
        </p:txBody>
      </p:sp>
      <p:sp>
        <p:nvSpPr>
          <p:cNvPr id="4" name="Substituent conținut 3">
            <a:extLst>
              <a:ext uri="{FF2B5EF4-FFF2-40B4-BE49-F238E27FC236}">
                <a16:creationId xmlns:a16="http://schemas.microsoft.com/office/drawing/2014/main" id="{5A44393B-372B-2B99-E706-8E03B932E0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</a:p>
        </p:txBody>
      </p:sp>
      <p:sp>
        <p:nvSpPr>
          <p:cNvPr id="5" name="Substituent dată 4">
            <a:extLst>
              <a:ext uri="{FF2B5EF4-FFF2-40B4-BE49-F238E27FC236}">
                <a16:creationId xmlns:a16="http://schemas.microsoft.com/office/drawing/2014/main" id="{EBDD2DB8-B5A1-1FAE-EA6B-94B7B7EAFE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4FC30-065A-470B-9771-23CB9A5EA5D6}" type="datetimeFigureOut">
              <a:rPr lang="ro-RO" smtClean="0"/>
              <a:t>07.05.2026</a:t>
            </a:fld>
            <a:endParaRPr lang="ro-RO"/>
          </a:p>
        </p:txBody>
      </p:sp>
      <p:sp>
        <p:nvSpPr>
          <p:cNvPr id="6" name="Substituent subsol 5">
            <a:extLst>
              <a:ext uri="{FF2B5EF4-FFF2-40B4-BE49-F238E27FC236}">
                <a16:creationId xmlns:a16="http://schemas.microsoft.com/office/drawing/2014/main" id="{5A0EB691-9CB6-D4F6-CA49-C9722FDE8C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ubstituent număr diapozitiv 6">
            <a:extLst>
              <a:ext uri="{FF2B5EF4-FFF2-40B4-BE49-F238E27FC236}">
                <a16:creationId xmlns:a16="http://schemas.microsoft.com/office/drawing/2014/main" id="{311F3233-8DA7-3682-2351-260767A01F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E378E-3CF9-4319-883D-E1E21C6A0D74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6642561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ț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2C72B653-9E39-1F80-63A1-844A0CB5AA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o-RO"/>
              <a:t>Faceți clic pentru a edita stilul de titlu coordonator</a:t>
            </a:r>
          </a:p>
        </p:txBody>
      </p:sp>
      <p:sp>
        <p:nvSpPr>
          <p:cNvPr id="3" name="Substituent text 2">
            <a:extLst>
              <a:ext uri="{FF2B5EF4-FFF2-40B4-BE49-F238E27FC236}">
                <a16:creationId xmlns:a16="http://schemas.microsoft.com/office/drawing/2014/main" id="{50AC87A8-1C2F-817C-9125-45BF383207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4" name="Substituent conținut 3">
            <a:extLst>
              <a:ext uri="{FF2B5EF4-FFF2-40B4-BE49-F238E27FC236}">
                <a16:creationId xmlns:a16="http://schemas.microsoft.com/office/drawing/2014/main" id="{1B098A2A-2983-14EB-0C2C-2F42A1EFDF0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</a:p>
        </p:txBody>
      </p:sp>
      <p:sp>
        <p:nvSpPr>
          <p:cNvPr id="5" name="Substituent text 4">
            <a:extLst>
              <a:ext uri="{FF2B5EF4-FFF2-40B4-BE49-F238E27FC236}">
                <a16:creationId xmlns:a16="http://schemas.microsoft.com/office/drawing/2014/main" id="{633F673E-95FA-4BB1-F1BD-93D54D57512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6" name="Substituent conținut 5">
            <a:extLst>
              <a:ext uri="{FF2B5EF4-FFF2-40B4-BE49-F238E27FC236}">
                <a16:creationId xmlns:a16="http://schemas.microsoft.com/office/drawing/2014/main" id="{6C97446A-11F7-CC3D-2E39-EA0D0549D8E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</a:p>
        </p:txBody>
      </p:sp>
      <p:sp>
        <p:nvSpPr>
          <p:cNvPr id="7" name="Substituent dată 6">
            <a:extLst>
              <a:ext uri="{FF2B5EF4-FFF2-40B4-BE49-F238E27FC236}">
                <a16:creationId xmlns:a16="http://schemas.microsoft.com/office/drawing/2014/main" id="{8C587283-638C-D31E-DF30-A95C03A750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4FC30-065A-470B-9771-23CB9A5EA5D6}" type="datetimeFigureOut">
              <a:rPr lang="ro-RO" smtClean="0"/>
              <a:t>07.05.2026</a:t>
            </a:fld>
            <a:endParaRPr lang="ro-RO"/>
          </a:p>
        </p:txBody>
      </p:sp>
      <p:sp>
        <p:nvSpPr>
          <p:cNvPr id="8" name="Substituent subsol 7">
            <a:extLst>
              <a:ext uri="{FF2B5EF4-FFF2-40B4-BE49-F238E27FC236}">
                <a16:creationId xmlns:a16="http://schemas.microsoft.com/office/drawing/2014/main" id="{E2C0D74B-DB05-BFE3-B32F-624D5F72F4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9" name="Substituent număr diapozitiv 8">
            <a:extLst>
              <a:ext uri="{FF2B5EF4-FFF2-40B4-BE49-F238E27FC236}">
                <a16:creationId xmlns:a16="http://schemas.microsoft.com/office/drawing/2014/main" id="{B730AC2B-7DBC-F47A-F2BB-F4391A638A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E378E-3CF9-4319-883D-E1E21C6A0D74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3976417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Doar tit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D294E2C8-52D0-099A-783E-1D637143B2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/>
              <a:t>Faceți clic pentru a edita stilul de titlu coordonator</a:t>
            </a:r>
          </a:p>
        </p:txBody>
      </p:sp>
      <p:sp>
        <p:nvSpPr>
          <p:cNvPr id="3" name="Substituent dată 2">
            <a:extLst>
              <a:ext uri="{FF2B5EF4-FFF2-40B4-BE49-F238E27FC236}">
                <a16:creationId xmlns:a16="http://schemas.microsoft.com/office/drawing/2014/main" id="{78117453-88A1-7E00-D1E1-7326E83176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4FC30-065A-470B-9771-23CB9A5EA5D6}" type="datetimeFigureOut">
              <a:rPr lang="ro-RO" smtClean="0"/>
              <a:t>07.05.2026</a:t>
            </a:fld>
            <a:endParaRPr lang="ro-RO"/>
          </a:p>
        </p:txBody>
      </p:sp>
      <p:sp>
        <p:nvSpPr>
          <p:cNvPr id="4" name="Substituent subsol 3">
            <a:extLst>
              <a:ext uri="{FF2B5EF4-FFF2-40B4-BE49-F238E27FC236}">
                <a16:creationId xmlns:a16="http://schemas.microsoft.com/office/drawing/2014/main" id="{B8B41B3D-5326-E1F4-DD78-DD455163D9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5" name="Substituent număr diapozitiv 4">
            <a:extLst>
              <a:ext uri="{FF2B5EF4-FFF2-40B4-BE49-F238E27FC236}">
                <a16:creationId xmlns:a16="http://schemas.microsoft.com/office/drawing/2014/main" id="{CC439662-3660-8FAB-8330-D5C4D90DF6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E378E-3CF9-4319-883D-E1E21C6A0D74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6832005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Necomple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stituent dată 1">
            <a:extLst>
              <a:ext uri="{FF2B5EF4-FFF2-40B4-BE49-F238E27FC236}">
                <a16:creationId xmlns:a16="http://schemas.microsoft.com/office/drawing/2014/main" id="{4A3EAC68-4EC9-4B82-A1E4-D631A2A58F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4FC30-065A-470B-9771-23CB9A5EA5D6}" type="datetimeFigureOut">
              <a:rPr lang="ro-RO" smtClean="0"/>
              <a:t>07.05.2026</a:t>
            </a:fld>
            <a:endParaRPr lang="ro-RO"/>
          </a:p>
        </p:txBody>
      </p:sp>
      <p:sp>
        <p:nvSpPr>
          <p:cNvPr id="3" name="Substituent subsol 2">
            <a:extLst>
              <a:ext uri="{FF2B5EF4-FFF2-40B4-BE49-F238E27FC236}">
                <a16:creationId xmlns:a16="http://schemas.microsoft.com/office/drawing/2014/main" id="{A5587F70-FF98-7AC0-80D4-22C90F03BC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4" name="Substituent număr diapozitiv 3">
            <a:extLst>
              <a:ext uri="{FF2B5EF4-FFF2-40B4-BE49-F238E27FC236}">
                <a16:creationId xmlns:a16="http://schemas.microsoft.com/office/drawing/2014/main" id="{6AF45B0B-8EDE-5458-113B-3C9816CA4B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E378E-3CF9-4319-883D-E1E21C6A0D74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7291904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ținut cu legend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BCF211F2-CB7B-0FCC-10FE-0775985C03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o-RO"/>
              <a:t>Faceți clic pentru a edita stilul de titlu coordonator</a:t>
            </a:r>
          </a:p>
        </p:txBody>
      </p:sp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A53F5530-A118-1AC5-EB31-E95C3FEF06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</a:p>
        </p:txBody>
      </p:sp>
      <p:sp>
        <p:nvSpPr>
          <p:cNvPr id="4" name="Substituent text 3">
            <a:extLst>
              <a:ext uri="{FF2B5EF4-FFF2-40B4-BE49-F238E27FC236}">
                <a16:creationId xmlns:a16="http://schemas.microsoft.com/office/drawing/2014/main" id="{A6A67C65-19E6-A586-231C-9D10E09CC47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5" name="Substituent dată 4">
            <a:extLst>
              <a:ext uri="{FF2B5EF4-FFF2-40B4-BE49-F238E27FC236}">
                <a16:creationId xmlns:a16="http://schemas.microsoft.com/office/drawing/2014/main" id="{0FA76813-C0EC-07A7-A317-9273D43319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4FC30-065A-470B-9771-23CB9A5EA5D6}" type="datetimeFigureOut">
              <a:rPr lang="ro-RO" smtClean="0"/>
              <a:t>07.05.2026</a:t>
            </a:fld>
            <a:endParaRPr lang="ro-RO"/>
          </a:p>
        </p:txBody>
      </p:sp>
      <p:sp>
        <p:nvSpPr>
          <p:cNvPr id="6" name="Substituent subsol 5">
            <a:extLst>
              <a:ext uri="{FF2B5EF4-FFF2-40B4-BE49-F238E27FC236}">
                <a16:creationId xmlns:a16="http://schemas.microsoft.com/office/drawing/2014/main" id="{F55083BB-A38F-8C1E-84A7-979B921F09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ubstituent număr diapozitiv 6">
            <a:extLst>
              <a:ext uri="{FF2B5EF4-FFF2-40B4-BE49-F238E27FC236}">
                <a16:creationId xmlns:a16="http://schemas.microsoft.com/office/drawing/2014/main" id="{A6AB0168-486D-41C7-73F1-D647212733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E378E-3CF9-4319-883D-E1E21C6A0D74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6363899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ine cu legend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66D681A6-FF47-31CF-8B27-B3078DF2DB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o-RO"/>
              <a:t>Faceți clic pentru a edita stilul de titlu coordonator</a:t>
            </a:r>
          </a:p>
        </p:txBody>
      </p:sp>
      <p:sp>
        <p:nvSpPr>
          <p:cNvPr id="3" name="Substituent imagine 2">
            <a:extLst>
              <a:ext uri="{FF2B5EF4-FFF2-40B4-BE49-F238E27FC236}">
                <a16:creationId xmlns:a16="http://schemas.microsoft.com/office/drawing/2014/main" id="{5BFCB31D-B983-FAFD-CCEA-DBBCACD8DB2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o-RO"/>
          </a:p>
        </p:txBody>
      </p:sp>
      <p:sp>
        <p:nvSpPr>
          <p:cNvPr id="4" name="Substituent text 3">
            <a:extLst>
              <a:ext uri="{FF2B5EF4-FFF2-40B4-BE49-F238E27FC236}">
                <a16:creationId xmlns:a16="http://schemas.microsoft.com/office/drawing/2014/main" id="{D2FC511D-AD2C-FFA5-856F-0045C4EB91C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5" name="Substituent dată 4">
            <a:extLst>
              <a:ext uri="{FF2B5EF4-FFF2-40B4-BE49-F238E27FC236}">
                <a16:creationId xmlns:a16="http://schemas.microsoft.com/office/drawing/2014/main" id="{23074C02-5D23-E404-EC87-1E9A0D179E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4FC30-065A-470B-9771-23CB9A5EA5D6}" type="datetimeFigureOut">
              <a:rPr lang="ro-RO" smtClean="0"/>
              <a:t>07.05.2026</a:t>
            </a:fld>
            <a:endParaRPr lang="ro-RO"/>
          </a:p>
        </p:txBody>
      </p:sp>
      <p:sp>
        <p:nvSpPr>
          <p:cNvPr id="6" name="Substituent subsol 5">
            <a:extLst>
              <a:ext uri="{FF2B5EF4-FFF2-40B4-BE49-F238E27FC236}">
                <a16:creationId xmlns:a16="http://schemas.microsoft.com/office/drawing/2014/main" id="{BA644DE3-AA17-AFDC-A4A9-E11DB0EA47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ubstituent număr diapozitiv 6">
            <a:extLst>
              <a:ext uri="{FF2B5EF4-FFF2-40B4-BE49-F238E27FC236}">
                <a16:creationId xmlns:a16="http://schemas.microsoft.com/office/drawing/2014/main" id="{D4EAB6C9-D8B1-8F06-AB39-C667963EF0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E378E-3CF9-4319-883D-E1E21C6A0D74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3079365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stituent titlu 1">
            <a:extLst>
              <a:ext uri="{FF2B5EF4-FFF2-40B4-BE49-F238E27FC236}">
                <a16:creationId xmlns:a16="http://schemas.microsoft.com/office/drawing/2014/main" id="{C9E598DB-4923-34DC-ABE5-F28B84FE88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o-RO"/>
              <a:t>Faceți clic pentru a edita stilul de titlu coordonator</a:t>
            </a:r>
          </a:p>
        </p:txBody>
      </p:sp>
      <p:sp>
        <p:nvSpPr>
          <p:cNvPr id="3" name="Substituent text 2">
            <a:extLst>
              <a:ext uri="{FF2B5EF4-FFF2-40B4-BE49-F238E27FC236}">
                <a16:creationId xmlns:a16="http://schemas.microsoft.com/office/drawing/2014/main" id="{1B703FAA-8004-41E6-3AE8-A6BEC08A93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</a:p>
        </p:txBody>
      </p:sp>
      <p:sp>
        <p:nvSpPr>
          <p:cNvPr id="4" name="Substituent dată 3">
            <a:extLst>
              <a:ext uri="{FF2B5EF4-FFF2-40B4-BE49-F238E27FC236}">
                <a16:creationId xmlns:a16="http://schemas.microsoft.com/office/drawing/2014/main" id="{7500EEAC-3E4C-76B1-44D9-E542A202852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1C4FC30-065A-470B-9771-23CB9A5EA5D6}" type="datetimeFigureOut">
              <a:rPr lang="ro-RO" smtClean="0"/>
              <a:t>07.05.2026</a:t>
            </a:fld>
            <a:endParaRPr lang="ro-RO"/>
          </a:p>
        </p:txBody>
      </p:sp>
      <p:sp>
        <p:nvSpPr>
          <p:cNvPr id="5" name="Substituent subsol 4">
            <a:extLst>
              <a:ext uri="{FF2B5EF4-FFF2-40B4-BE49-F238E27FC236}">
                <a16:creationId xmlns:a16="http://schemas.microsoft.com/office/drawing/2014/main" id="{20E788F8-785C-3546-C145-1BF8351CF6A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ro-RO"/>
          </a:p>
        </p:txBody>
      </p:sp>
      <p:sp>
        <p:nvSpPr>
          <p:cNvPr id="6" name="Substituent număr diapozitiv 5">
            <a:extLst>
              <a:ext uri="{FF2B5EF4-FFF2-40B4-BE49-F238E27FC236}">
                <a16:creationId xmlns:a16="http://schemas.microsoft.com/office/drawing/2014/main" id="{C72D3E75-8C2A-9B41-2B9C-FFACE34794C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E5E378E-3CF9-4319-883D-E1E21C6A0D74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7903493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o-R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351F87CD-0B4A-9D1B-6038-DAE44E181B6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o-RO" dirty="0"/>
              <a:t>Măsurile compensatorii </a:t>
            </a:r>
            <a:br>
              <a:rPr lang="ro-RO" dirty="0"/>
            </a:br>
            <a:r>
              <a:rPr lang="ro-RO" sz="2000" dirty="0"/>
              <a:t>în cadrul procedurii de recunoaștere a titlurilor obținute in state membre UE , al Spațiului Economic European sau al Confederației Elvețiene și pentru care nu se aplică recunoașterea automată  </a:t>
            </a:r>
          </a:p>
        </p:txBody>
      </p:sp>
      <p:sp>
        <p:nvSpPr>
          <p:cNvPr id="3" name="Subtitlu 2">
            <a:extLst>
              <a:ext uri="{FF2B5EF4-FFF2-40B4-BE49-F238E27FC236}">
                <a16:creationId xmlns:a16="http://schemas.microsoft.com/office/drawing/2014/main" id="{378ABAC8-C228-FC2D-F5DB-92BDF403B3D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o-RO" dirty="0"/>
              <a:t>OMS 36/2008</a:t>
            </a:r>
          </a:p>
        </p:txBody>
      </p:sp>
    </p:spTree>
    <p:extLst>
      <p:ext uri="{BB962C8B-B14F-4D97-AF65-F5344CB8AC3E}">
        <p14:creationId xmlns:p14="http://schemas.microsoft.com/office/powerpoint/2010/main" val="42390614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4544FD19-A422-8C50-B967-A54B180867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dirty="0"/>
              <a:t>Norme de aplicare</a:t>
            </a:r>
          </a:p>
        </p:txBody>
      </p:sp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45839159-454D-EEFD-28E8-D01B0760EB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o-RO" dirty="0"/>
              <a:t>Măsurile compensatorii  sunt</a:t>
            </a:r>
          </a:p>
          <a:p>
            <a:pPr lvl="1"/>
            <a:r>
              <a:rPr lang="ro-RO" dirty="0"/>
              <a:t> stagiul de adaptare </a:t>
            </a:r>
          </a:p>
          <a:p>
            <a:pPr lvl="1"/>
            <a:r>
              <a:rPr lang="ro-RO" dirty="0"/>
              <a:t> proba de aptitudini</a:t>
            </a:r>
          </a:p>
        </p:txBody>
      </p:sp>
    </p:spTree>
    <p:extLst>
      <p:ext uri="{BB962C8B-B14F-4D97-AF65-F5344CB8AC3E}">
        <p14:creationId xmlns:p14="http://schemas.microsoft.com/office/powerpoint/2010/main" val="31486234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09EE46F0-51DA-E15F-9D3D-82E7631F78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o-RO" sz="3600" b="1" dirty="0"/>
              <a:t>Pasul 1: Analiza Preliminară (Efectuată de Autorități)</a:t>
            </a:r>
            <a:br>
              <a:rPr lang="ro-RO" dirty="0"/>
            </a:br>
            <a:endParaRPr lang="ro-RO" dirty="0"/>
          </a:p>
        </p:txBody>
      </p:sp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0BE86FFF-3704-AA52-4274-7AB532F6D4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o-RO" dirty="0"/>
              <a:t>Înainte de a impune o măsură, Ministerul Sănătății, împreună cu Colegiul profesional respectiv (ex: Colegiul Medicilor), efectuează o analiză detaliată pentru a stabili:</a:t>
            </a:r>
          </a:p>
          <a:p>
            <a:pPr lvl="0"/>
            <a:r>
              <a:rPr lang="ro-RO" b="1" dirty="0"/>
              <a:t>Ce lipsește?</a:t>
            </a:r>
            <a:r>
              <a:rPr lang="ro-RO" dirty="0"/>
              <a:t> Se compară materiile studiate de solicitant cu cele obligatorii în România pentru a identifica "disciplinele substanțial diferite".</a:t>
            </a:r>
          </a:p>
          <a:p>
            <a:pPr lvl="0"/>
            <a:r>
              <a:rPr lang="ro-RO" b="1" dirty="0"/>
              <a:t>Ce activități sunt diferite?</a:t>
            </a:r>
            <a:r>
              <a:rPr lang="ro-RO" dirty="0"/>
              <a:t> Se verifică dacă profesia în România include activități care nu există în țara de origine și care necesită o formare specifică.</a:t>
            </a:r>
          </a:p>
          <a:p>
            <a:pPr lvl="0"/>
            <a:r>
              <a:rPr lang="ro-RO" b="1" dirty="0"/>
              <a:t>Compensează experiența?</a:t>
            </a:r>
            <a:r>
              <a:rPr lang="ro-RO" dirty="0"/>
              <a:t> Se evaluează dacă experiența profesională a solicitantului acoperă, total sau parțial, diferențele de formare identificate.</a:t>
            </a:r>
          </a:p>
          <a:p>
            <a:r>
              <a:rPr lang="ro-RO" dirty="0"/>
              <a:t>Doar dacă, în urma acestei analize, rămân diferențe semnificative, se trece la aplicarea unei măsuri compensatorii.</a:t>
            </a:r>
          </a:p>
        </p:txBody>
      </p:sp>
    </p:spTree>
    <p:extLst>
      <p:ext uri="{BB962C8B-B14F-4D97-AF65-F5344CB8AC3E}">
        <p14:creationId xmlns:p14="http://schemas.microsoft.com/office/powerpoint/2010/main" val="7649782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E5EE4BD2-3AED-0762-6B18-2D5ED3366A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1340" y="365125"/>
            <a:ext cx="11462994" cy="1325563"/>
          </a:xfrm>
        </p:spPr>
        <p:txBody>
          <a:bodyPr>
            <a:normAutofit fontScale="90000"/>
          </a:bodyPr>
          <a:lstStyle/>
          <a:p>
            <a:r>
              <a:rPr lang="ro-RO" sz="4000" b="1" dirty="0"/>
              <a:t>Pasul 2: Alegerea sau Impunerea Măsurii Compensatorii</a:t>
            </a:r>
            <a:br>
              <a:rPr lang="ro-RO" dirty="0"/>
            </a:br>
            <a:endParaRPr lang="ro-RO" dirty="0"/>
          </a:p>
        </p:txBody>
      </p:sp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25BBB8B0-5296-EAF7-5AE2-8B988E1560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o-RO" dirty="0"/>
              <a:t>Aici intervine o distincție crucială, bazată pe motivul pentru care a fost necesară măsura:</a:t>
            </a:r>
          </a:p>
          <a:p>
            <a:pPr lvl="0"/>
            <a:r>
              <a:rPr lang="ro-RO" b="1" dirty="0"/>
              <a:t>Drept de a Alege:</a:t>
            </a:r>
            <a:r>
              <a:rPr lang="ro-RO" dirty="0"/>
              <a:t> Dacă vă încadrați în situația generală a unei formări cu diferențe substanțiale (Art. 41 din HG 1282/2007), aveți dreptul </a:t>
            </a:r>
            <a:r>
              <a:rPr lang="ro-RO" b="1" dirty="0"/>
              <a:t>să optați</a:t>
            </a:r>
            <a:r>
              <a:rPr lang="ro-RO" dirty="0"/>
              <a:t> între cele două măsuri.</a:t>
            </a:r>
          </a:p>
          <a:p>
            <a:pPr lvl="0"/>
            <a:r>
              <a:rPr lang="ro-RO" b="1" dirty="0"/>
              <a:t>Măsură Impusă:</a:t>
            </a:r>
            <a:r>
              <a:rPr lang="ro-RO" dirty="0"/>
              <a:t> Dacă aveți o diplomă mai veche (supusă drepturilor câștigate), dar nu îndepliniți condiția de experiență profesională recentă (Art. 42 din HG 1282/2007), </a:t>
            </a:r>
            <a:r>
              <a:rPr lang="ro-RO" b="1" dirty="0"/>
              <a:t>sunteți obligat să susțineți proba de aptitudini</a:t>
            </a:r>
            <a:r>
              <a:rPr lang="ro-RO" dirty="0"/>
              <a:t>. Nu puteți alege stagiul de adaptare.</a:t>
            </a:r>
          </a:p>
          <a:p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val="10098345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AF12A4A0-136C-A632-08B0-478721524B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o-RO" b="1" dirty="0"/>
              <a:t>Opțiunea A: Stagiul de Adaptare</a:t>
            </a:r>
            <a:br>
              <a:rPr lang="ro-RO" b="1" dirty="0"/>
            </a:br>
            <a:r>
              <a:rPr lang="ro-RO" b="1" dirty="0"/>
              <a:t> (Dacă este permisă alegerea)</a:t>
            </a:r>
            <a:br>
              <a:rPr lang="ro-RO" dirty="0"/>
            </a:br>
            <a:endParaRPr lang="ro-RO" dirty="0"/>
          </a:p>
        </p:txBody>
      </p:sp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CE9AA672-DDC5-23F7-6CE1-2FBD69DAF7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lvl="0"/>
            <a:r>
              <a:rPr lang="ro-RO" b="1" dirty="0"/>
              <a:t>Ce este?</a:t>
            </a:r>
            <a:r>
              <a:rPr lang="ro-RO" dirty="0"/>
              <a:t> Exercitarea efectivă și supravegheată a profesiei într-o unitate sanitară sau farmaceutică acreditată din România.</a:t>
            </a:r>
          </a:p>
          <a:p>
            <a:pPr lvl="0"/>
            <a:r>
              <a:rPr lang="ro-RO" b="1" dirty="0"/>
              <a:t>Durata:</a:t>
            </a:r>
            <a:r>
              <a:rPr lang="ro-RO" dirty="0"/>
              <a:t> Până la maximum 3 ani. Durata exactă și conținutul stagiului (ce anume trebuie să aprofundați) sunt stabilite individual, pe baza analizei dosarului.</a:t>
            </a:r>
          </a:p>
          <a:p>
            <a:pPr lvl="0"/>
            <a:r>
              <a:rPr lang="ro-RO" b="1" dirty="0"/>
              <a:t>Supraveghere:</a:t>
            </a:r>
            <a:r>
              <a:rPr lang="ro-RO" dirty="0"/>
              <a:t> Se desfășoară sub îndrumarea unui profesionist desemnat (cadru didactic formator).</a:t>
            </a:r>
          </a:p>
          <a:p>
            <a:pPr lvl="0"/>
            <a:r>
              <a:rPr lang="ro-RO" b="1" dirty="0"/>
              <a:t>Statut:</a:t>
            </a:r>
            <a:r>
              <a:rPr lang="ro-RO" dirty="0"/>
              <a:t> Pe durata stagiului, puteți încheia un </a:t>
            </a:r>
            <a:r>
              <a:rPr lang="ro-RO" b="1" dirty="0"/>
              <a:t>contract individual de muncă</a:t>
            </a:r>
            <a:r>
              <a:rPr lang="ro-RO" dirty="0"/>
              <a:t> pe durată determinată cu unitatea respectivă și sunteți </a:t>
            </a:r>
            <a:r>
              <a:rPr lang="ro-RO" b="1" dirty="0"/>
              <a:t>remunerat</a:t>
            </a:r>
            <a:r>
              <a:rPr lang="ro-RO" dirty="0"/>
              <a:t>.</a:t>
            </a:r>
          </a:p>
          <a:p>
            <a:pPr lvl="0"/>
            <a:r>
              <a:rPr lang="ro-RO" b="1" dirty="0"/>
              <a:t>Finalizare:</a:t>
            </a:r>
            <a:r>
              <a:rPr lang="ro-RO" dirty="0"/>
              <a:t> La sfârșitul perioadei, îndrumătorul de stagiu realizează o </a:t>
            </a:r>
            <a:r>
              <a:rPr lang="ro-RO" b="1" dirty="0"/>
              <a:t>evaluare finală</a:t>
            </a:r>
            <a:r>
              <a:rPr lang="ro-RO" dirty="0"/>
              <a:t>.</a:t>
            </a:r>
          </a:p>
          <a:p>
            <a:pPr lvl="0"/>
            <a:r>
              <a:rPr lang="ro-RO" b="1" dirty="0"/>
              <a:t>Rezultat:</a:t>
            </a:r>
            <a:r>
              <a:rPr lang="ro-RO" dirty="0"/>
              <a:t> Dacă evaluarea este pozitivă, Ministerul Sănătății emite ordinul de recunoaștere a calificării.</a:t>
            </a:r>
          </a:p>
          <a:p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val="9200843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304ED624-E615-02BE-F4B3-3CABEFA61E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o-RO" b="1" dirty="0"/>
              <a:t>Opțiunea B: Proba de Aptitudini</a:t>
            </a:r>
            <a:br>
              <a:rPr lang="ro-RO" b="1" dirty="0"/>
            </a:br>
            <a:r>
              <a:rPr lang="ro-RO" b="1" dirty="0"/>
              <a:t> (Calea obligatorie în multe cazuri)</a:t>
            </a:r>
            <a:br>
              <a:rPr lang="ro-RO" sz="4000" dirty="0"/>
            </a:br>
            <a:endParaRPr lang="ro-RO" dirty="0"/>
          </a:p>
        </p:txBody>
      </p:sp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A057C07D-D2A2-D26D-2E57-627BAA17C2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lvl="0"/>
            <a:r>
              <a:rPr lang="ro-RO" b="1" dirty="0"/>
              <a:t>Ce este?</a:t>
            </a:r>
            <a:r>
              <a:rPr lang="ro-RO" dirty="0"/>
              <a:t> Un test care verifică exclusiv cunoștințele profesionale, axat pe diferențele constatate.</a:t>
            </a:r>
            <a:endParaRPr lang="ro-RO" sz="2400" dirty="0"/>
          </a:p>
          <a:p>
            <a:pPr lvl="0"/>
            <a:r>
              <a:rPr lang="ro-RO" b="1" dirty="0"/>
              <a:t>Pregătire:</a:t>
            </a:r>
            <a:endParaRPr lang="ro-RO" sz="2400" dirty="0"/>
          </a:p>
          <a:p>
            <a:pPr lvl="1"/>
            <a:r>
              <a:rPr lang="ro-RO" dirty="0"/>
              <a:t>Autoritățile întocmesc o </a:t>
            </a:r>
            <a:r>
              <a:rPr lang="ro-RO" b="1" dirty="0"/>
              <a:t>listă personalizată de materii</a:t>
            </a:r>
            <a:r>
              <a:rPr lang="ro-RO" dirty="0"/>
              <a:t> pe care trebuie să le acoperiți.</a:t>
            </a:r>
            <a:endParaRPr lang="ro-RO" sz="2000" dirty="0"/>
          </a:p>
          <a:p>
            <a:pPr lvl="1"/>
            <a:r>
              <a:rPr lang="ro-RO" dirty="0"/>
              <a:t>Primiți această listă împreună cu </a:t>
            </a:r>
            <a:r>
              <a:rPr lang="ro-RO" b="1" dirty="0"/>
              <a:t>bibliografia aferentă</a:t>
            </a:r>
            <a:r>
              <a:rPr lang="ro-RO" dirty="0"/>
              <a:t> pentru a vă putea pregăti.</a:t>
            </a:r>
            <a:endParaRPr lang="ro-RO" sz="2000" dirty="0"/>
          </a:p>
          <a:p>
            <a:pPr lvl="1"/>
            <a:r>
              <a:rPr lang="ro-RO" dirty="0"/>
              <a:t>Lista include și noțiuni de </a:t>
            </a:r>
            <a:r>
              <a:rPr lang="ro-RO" b="1" dirty="0"/>
              <a:t>deontologie profesională</a:t>
            </a:r>
            <a:r>
              <a:rPr lang="ro-RO" dirty="0"/>
              <a:t> din România.</a:t>
            </a:r>
            <a:endParaRPr lang="ro-RO" sz="2000" dirty="0"/>
          </a:p>
          <a:p>
            <a:pPr lvl="0"/>
            <a:r>
              <a:rPr lang="ro-RO" b="1" dirty="0"/>
              <a:t>Desfășurare:</a:t>
            </a:r>
            <a:endParaRPr lang="ro-RO" sz="2400" dirty="0"/>
          </a:p>
          <a:p>
            <a:pPr lvl="1"/>
            <a:r>
              <a:rPr lang="ro-RO" dirty="0"/>
              <a:t>Proba se susține în fața unei comisii (cadre didactice, reprezentanți ai colegiului profesional și ai ministerului).</a:t>
            </a:r>
            <a:endParaRPr lang="ro-RO" sz="2000" dirty="0"/>
          </a:p>
          <a:p>
            <a:pPr lvl="1"/>
            <a:r>
              <a:rPr lang="ro-RO" dirty="0"/>
              <a:t>Constă într-un test scris, cu durata de </a:t>
            </a:r>
            <a:r>
              <a:rPr lang="ro-RO" b="1" dirty="0"/>
              <a:t>o oră</a:t>
            </a:r>
            <a:r>
              <a:rPr lang="ro-RO" dirty="0"/>
              <a:t>.</a:t>
            </a:r>
            <a:endParaRPr lang="ro-RO" sz="2000" dirty="0"/>
          </a:p>
          <a:p>
            <a:pPr lvl="0"/>
            <a:r>
              <a:rPr lang="ro-RO" b="1" dirty="0"/>
              <a:t>Notare:</a:t>
            </a:r>
            <a:r>
              <a:rPr lang="ro-RO" dirty="0"/>
              <a:t> Se acordă unul din două calificative: </a:t>
            </a:r>
            <a:r>
              <a:rPr lang="ro-RO" b="1" dirty="0"/>
              <a:t>"admis"</a:t>
            </a:r>
            <a:r>
              <a:rPr lang="ro-RO" dirty="0"/>
              <a:t> sau </a:t>
            </a:r>
            <a:r>
              <a:rPr lang="ro-RO" b="1" dirty="0"/>
              <a:t>"respins"</a:t>
            </a:r>
            <a:r>
              <a:rPr lang="ro-RO" dirty="0"/>
              <a:t>.</a:t>
            </a:r>
            <a:endParaRPr lang="ro-RO" sz="2400" dirty="0"/>
          </a:p>
          <a:p>
            <a:pPr lvl="0"/>
            <a:r>
              <a:rPr lang="ro-RO" b="1" dirty="0"/>
              <a:t>Rezultat:</a:t>
            </a:r>
            <a:endParaRPr lang="ro-RO" sz="2400" dirty="0"/>
          </a:p>
          <a:p>
            <a:pPr lvl="1"/>
            <a:r>
              <a:rPr lang="ro-RO" b="1" dirty="0"/>
              <a:t>Admis:</a:t>
            </a:r>
            <a:r>
              <a:rPr lang="ro-RO" dirty="0"/>
              <a:t> Ministerul Sănătății emite ordinul de recunoaștere a calificării.</a:t>
            </a:r>
            <a:endParaRPr lang="ro-RO" sz="2000" dirty="0"/>
          </a:p>
          <a:p>
            <a:r>
              <a:rPr lang="ro-RO" b="1" dirty="0"/>
              <a:t>Respins:</a:t>
            </a:r>
            <a:r>
              <a:rPr lang="ro-RO" dirty="0"/>
              <a:t> Aveți dreptul de a susține o nouă probă la o dată ulterioară</a:t>
            </a:r>
          </a:p>
        </p:txBody>
      </p:sp>
    </p:spTree>
    <p:extLst>
      <p:ext uri="{BB962C8B-B14F-4D97-AF65-F5344CB8AC3E}">
        <p14:creationId xmlns:p14="http://schemas.microsoft.com/office/powerpoint/2010/main" val="1792112096"/>
      </p:ext>
    </p:extLst>
  </p:cSld>
  <p:clrMapOvr>
    <a:masterClrMapping/>
  </p:clrMapOvr>
</p:sld>
</file>

<file path=ppt/theme/theme1.xml><?xml version="1.0" encoding="utf-8"?>
<a:theme xmlns:a="http://schemas.openxmlformats.org/drawingml/2006/main" name="Temă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557</Words>
  <Application>Microsoft Office PowerPoint</Application>
  <PresentationFormat>Ecran lat</PresentationFormat>
  <Paragraphs>36</Paragraphs>
  <Slides>6</Slides>
  <Notes>0</Notes>
  <HiddenSlides>0</HiddenSlides>
  <MMClips>0</MMClips>
  <ScaleCrop>false</ScaleCrop>
  <HeadingPairs>
    <vt:vector size="6" baseType="variant">
      <vt:variant>
        <vt:lpstr>Fonturi utilizate</vt:lpstr>
      </vt:variant>
      <vt:variant>
        <vt:i4>3</vt:i4>
      </vt:variant>
      <vt:variant>
        <vt:lpstr>Temă</vt:lpstr>
      </vt:variant>
      <vt:variant>
        <vt:i4>1</vt:i4>
      </vt:variant>
      <vt:variant>
        <vt:lpstr>Titluri diapozitive</vt:lpstr>
      </vt:variant>
      <vt:variant>
        <vt:i4>6</vt:i4>
      </vt:variant>
    </vt:vector>
  </HeadingPairs>
  <TitlesOfParts>
    <vt:vector size="10" baseType="lpstr">
      <vt:lpstr>Aptos</vt:lpstr>
      <vt:lpstr>Aptos Display</vt:lpstr>
      <vt:lpstr>Arial</vt:lpstr>
      <vt:lpstr>Temă Office</vt:lpstr>
      <vt:lpstr>Măsurile compensatorii  în cadrul procedurii de recunoaștere a titlurilor obținute in state membre UE , al Spațiului Economic European sau al Confederației Elvețiene și pentru care nu se aplică recunoașterea automată  </vt:lpstr>
      <vt:lpstr>Norme de aplicare</vt:lpstr>
      <vt:lpstr>Pasul 1: Analiza Preliminară (Efectuată de Autorități) </vt:lpstr>
      <vt:lpstr>Pasul 2: Alegerea sau Impunerea Măsurii Compensatorii </vt:lpstr>
      <vt:lpstr>Opțiunea A: Stagiul de Adaptare  (Dacă este permisă alegerea) </vt:lpstr>
      <vt:lpstr>Opțiunea B: Proba de Aptitudini  (Calea obligatorie în multe cazuri)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Mahler Beatrice</dc:creator>
  <cp:lastModifiedBy>Florentina Nemoianu</cp:lastModifiedBy>
  <cp:revision>3</cp:revision>
  <dcterms:created xsi:type="dcterms:W3CDTF">2026-05-02T08:32:38Z</dcterms:created>
  <dcterms:modified xsi:type="dcterms:W3CDTF">2026-05-07T12:06:07Z</dcterms:modified>
</cp:coreProperties>
</file>