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7621F5-B1D7-574E-21A7-F21E84EBD972}" name="Florentina Nemoianu" initials="FN" userId="S-1-5-21-196640250-1567877524-1244924425-11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5567A2-9DC8-4E7F-AFA4-38D0D568F752}" v="21" dt="2026-05-02T08:22:34.1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132" y="630"/>
      </p:cViewPr>
      <p:guideLst/>
    </p:cSldViewPr>
  </p:slideViewPr>
  <p:notesTextViewPr>
    <p:cViewPr>
      <p:scale>
        <a:sx n="1" d="1"/>
        <a:sy n="1" d="1"/>
      </p:scale>
      <p:origin x="0" y="0"/>
    </p:cViewPr>
  </p:notesTextViewPr>
  <p:sorterViewPr>
    <p:cViewPr>
      <p:scale>
        <a:sx n="100" d="100"/>
        <a:sy n="100" d="100"/>
      </p:scale>
      <p:origin x="0" y="-18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1150901-6EBB-B979-4FE0-37A77D6FAF6F}"/>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p>
        </p:txBody>
      </p:sp>
      <p:sp>
        <p:nvSpPr>
          <p:cNvPr id="3" name="Subtitlu 2">
            <a:extLst>
              <a:ext uri="{FF2B5EF4-FFF2-40B4-BE49-F238E27FC236}">
                <a16:creationId xmlns:a16="http://schemas.microsoft.com/office/drawing/2014/main" id="{686159EE-6322-0A37-7353-A02A0B70D7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p>
        </p:txBody>
      </p:sp>
      <p:sp>
        <p:nvSpPr>
          <p:cNvPr id="4" name="Substituent dată 3">
            <a:extLst>
              <a:ext uri="{FF2B5EF4-FFF2-40B4-BE49-F238E27FC236}">
                <a16:creationId xmlns:a16="http://schemas.microsoft.com/office/drawing/2014/main" id="{84C7A9D1-46C9-0B45-C62A-4906D98508C9}"/>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07829A31-A717-1F2F-34DC-54AC1C46614B}"/>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6AE0ED9F-511E-CC7E-1B04-5D5238E9C490}"/>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276998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579A08C-1F2A-2CD2-E9E8-EB5EB0772240}"/>
              </a:ext>
            </a:extLst>
          </p:cNvPr>
          <p:cNvSpPr>
            <a:spLocks noGrp="1"/>
          </p:cNvSpPr>
          <p:nvPr>
            <p:ph type="title"/>
          </p:nvPr>
        </p:nvSpPr>
        <p:spPr/>
        <p:txBody>
          <a:bodyPr/>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92C7065D-3332-E604-899B-E0250EE75C0C}"/>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60EFB86A-BC90-DA55-74A0-A3B4AC12CA0B}"/>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9B23D707-3931-01A3-B557-6717F14D5EA9}"/>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27DE593F-FD3C-8E2A-C614-67EBE1293731}"/>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1519473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29FA2E7B-2F95-351D-5002-A99C30E9F915}"/>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B4937778-1ACD-BC30-55F7-625FE796F7B9}"/>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C6A13929-597A-3EB6-B1EC-299125723C53}"/>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0F3A6AC2-DE59-4273-FB33-7186869BC89F}"/>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1EB71AB6-8A4C-F5FD-7CB8-242924562E9C}"/>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1766195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3641A1D-5151-8D8B-CA83-FF18D98A7A43}"/>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3854FEFF-A219-7219-D377-6C0C282523E6}"/>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E7960195-86D5-5C6D-56CC-E19D1FA572EF}"/>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96B5C9A4-95CE-D739-B476-4EEBBA20C42F}"/>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B7721F6B-4C5C-E8D4-A2DF-54154744CE3A}"/>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1643775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2DE6FCD-3B58-F312-2CF9-61B55878EC9A}"/>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p>
        </p:txBody>
      </p:sp>
      <p:sp>
        <p:nvSpPr>
          <p:cNvPr id="3" name="Substituent text 2">
            <a:extLst>
              <a:ext uri="{FF2B5EF4-FFF2-40B4-BE49-F238E27FC236}">
                <a16:creationId xmlns:a16="http://schemas.microsoft.com/office/drawing/2014/main" id="{C1A031E4-51F5-E562-8503-1243729919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78A75227-CD5E-8702-1CD9-9FAD43684FA1}"/>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9C427F94-0D24-E138-0D32-E6D6D3D130F4}"/>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786AA770-B105-BC44-0B5F-B6AD5DE6E317}"/>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3855548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7A8FFED-FB18-BF25-16C1-0CE5B21F56F6}"/>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E66A3D78-337F-0637-AFE0-7203A3BA9351}"/>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conținut 3">
            <a:extLst>
              <a:ext uri="{FF2B5EF4-FFF2-40B4-BE49-F238E27FC236}">
                <a16:creationId xmlns:a16="http://schemas.microsoft.com/office/drawing/2014/main" id="{81706452-FE6D-37A6-FF1F-C293DE3F4FBA}"/>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dată 4">
            <a:extLst>
              <a:ext uri="{FF2B5EF4-FFF2-40B4-BE49-F238E27FC236}">
                <a16:creationId xmlns:a16="http://schemas.microsoft.com/office/drawing/2014/main" id="{2BC738A3-EA1A-7711-D52A-94EA7EF95FCE}"/>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6" name="Substituent subsol 5">
            <a:extLst>
              <a:ext uri="{FF2B5EF4-FFF2-40B4-BE49-F238E27FC236}">
                <a16:creationId xmlns:a16="http://schemas.microsoft.com/office/drawing/2014/main" id="{7B71E1F2-CBA6-F07C-1DC1-537AA0279918}"/>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8D6BCC83-1D30-4A84-F149-A98175F4E7A9}"/>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221089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9C0FD2B-ABEB-60BE-CE8F-A49B5CBED916}"/>
              </a:ext>
            </a:extLst>
          </p:cNvPr>
          <p:cNvSpPr>
            <a:spLocks noGrp="1"/>
          </p:cNvSpPr>
          <p:nvPr>
            <p:ph type="title"/>
          </p:nvPr>
        </p:nvSpPr>
        <p:spPr>
          <a:xfrm>
            <a:off x="839788" y="365125"/>
            <a:ext cx="10515600" cy="1325563"/>
          </a:xfrm>
        </p:spPr>
        <p:txBody>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8494D7BC-8C42-1E6F-70C6-B2088AB125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3D365E3E-CF4C-B949-D601-2F79205F0BF4}"/>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text 4">
            <a:extLst>
              <a:ext uri="{FF2B5EF4-FFF2-40B4-BE49-F238E27FC236}">
                <a16:creationId xmlns:a16="http://schemas.microsoft.com/office/drawing/2014/main" id="{48547159-050F-3CD6-8A50-5C02C18CD7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2F001CCE-49E5-55E4-E6B9-275A76375A95}"/>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7" name="Substituent dată 6">
            <a:extLst>
              <a:ext uri="{FF2B5EF4-FFF2-40B4-BE49-F238E27FC236}">
                <a16:creationId xmlns:a16="http://schemas.microsoft.com/office/drawing/2014/main" id="{CA5648EC-4B0A-081E-81E6-7DC49C7B88BF}"/>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8" name="Substituent subsol 7">
            <a:extLst>
              <a:ext uri="{FF2B5EF4-FFF2-40B4-BE49-F238E27FC236}">
                <a16:creationId xmlns:a16="http://schemas.microsoft.com/office/drawing/2014/main" id="{A89EBF20-0D12-2AA6-690E-EF24C054FAA1}"/>
              </a:ext>
            </a:extLst>
          </p:cNvPr>
          <p:cNvSpPr>
            <a:spLocks noGrp="1"/>
          </p:cNvSpPr>
          <p:nvPr>
            <p:ph type="ftr" sz="quarter" idx="11"/>
          </p:nvPr>
        </p:nvSpPr>
        <p:spPr/>
        <p:txBody>
          <a:bodyPr/>
          <a:lstStyle/>
          <a:p>
            <a:endParaRPr lang="ro-RO"/>
          </a:p>
        </p:txBody>
      </p:sp>
      <p:sp>
        <p:nvSpPr>
          <p:cNvPr id="9" name="Substituent număr diapozitiv 8">
            <a:extLst>
              <a:ext uri="{FF2B5EF4-FFF2-40B4-BE49-F238E27FC236}">
                <a16:creationId xmlns:a16="http://schemas.microsoft.com/office/drawing/2014/main" id="{E945F457-2653-51AC-9100-5E14F15EBB5C}"/>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307623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8E77D92-B72A-ABE8-6FC4-5F988556C38D}"/>
              </a:ext>
            </a:extLst>
          </p:cNvPr>
          <p:cNvSpPr>
            <a:spLocks noGrp="1"/>
          </p:cNvSpPr>
          <p:nvPr>
            <p:ph type="title"/>
          </p:nvPr>
        </p:nvSpPr>
        <p:spPr/>
        <p:txBody>
          <a:bodyPr/>
          <a:lstStyle/>
          <a:p>
            <a:r>
              <a:rPr lang="ro-RO"/>
              <a:t>Faceți clic pentru a edita stilul de titlu coordonator</a:t>
            </a:r>
          </a:p>
        </p:txBody>
      </p:sp>
      <p:sp>
        <p:nvSpPr>
          <p:cNvPr id="3" name="Substituent dată 2">
            <a:extLst>
              <a:ext uri="{FF2B5EF4-FFF2-40B4-BE49-F238E27FC236}">
                <a16:creationId xmlns:a16="http://schemas.microsoft.com/office/drawing/2014/main" id="{20966E8E-1268-CCB6-A335-48FF5CD962C4}"/>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4" name="Substituent subsol 3">
            <a:extLst>
              <a:ext uri="{FF2B5EF4-FFF2-40B4-BE49-F238E27FC236}">
                <a16:creationId xmlns:a16="http://schemas.microsoft.com/office/drawing/2014/main" id="{BF8D7B9F-8BC9-29BF-C452-79E3842336F2}"/>
              </a:ext>
            </a:extLst>
          </p:cNvPr>
          <p:cNvSpPr>
            <a:spLocks noGrp="1"/>
          </p:cNvSpPr>
          <p:nvPr>
            <p:ph type="ftr" sz="quarter" idx="11"/>
          </p:nvPr>
        </p:nvSpPr>
        <p:spPr/>
        <p:txBody>
          <a:bodyPr/>
          <a:lstStyle/>
          <a:p>
            <a:endParaRPr lang="ro-RO"/>
          </a:p>
        </p:txBody>
      </p:sp>
      <p:sp>
        <p:nvSpPr>
          <p:cNvPr id="5" name="Substituent număr diapozitiv 4">
            <a:extLst>
              <a:ext uri="{FF2B5EF4-FFF2-40B4-BE49-F238E27FC236}">
                <a16:creationId xmlns:a16="http://schemas.microsoft.com/office/drawing/2014/main" id="{24C668B2-8BF1-CE52-072D-A91E3BE2FD74}"/>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2519412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1505565C-AD66-C5A9-E9EE-ED5F6F176920}"/>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3" name="Substituent subsol 2">
            <a:extLst>
              <a:ext uri="{FF2B5EF4-FFF2-40B4-BE49-F238E27FC236}">
                <a16:creationId xmlns:a16="http://schemas.microsoft.com/office/drawing/2014/main" id="{5FBD31E6-EF31-2505-2E50-E70FC3F6B883}"/>
              </a:ext>
            </a:extLst>
          </p:cNvPr>
          <p:cNvSpPr>
            <a:spLocks noGrp="1"/>
          </p:cNvSpPr>
          <p:nvPr>
            <p:ph type="ftr" sz="quarter" idx="11"/>
          </p:nvPr>
        </p:nvSpPr>
        <p:spPr/>
        <p:txBody>
          <a:bodyPr/>
          <a:lstStyle/>
          <a:p>
            <a:endParaRPr lang="ro-RO"/>
          </a:p>
        </p:txBody>
      </p:sp>
      <p:sp>
        <p:nvSpPr>
          <p:cNvPr id="4" name="Substituent număr diapozitiv 3">
            <a:extLst>
              <a:ext uri="{FF2B5EF4-FFF2-40B4-BE49-F238E27FC236}">
                <a16:creationId xmlns:a16="http://schemas.microsoft.com/office/drawing/2014/main" id="{E15DA2A6-7280-C77B-AE5F-A2E8FA25BD72}"/>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3220732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BB0DC55-5DF5-1EA4-0991-BAD71791C40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D47AEE4D-162E-A12A-1BCB-2BB5AED33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text 3">
            <a:extLst>
              <a:ext uri="{FF2B5EF4-FFF2-40B4-BE49-F238E27FC236}">
                <a16:creationId xmlns:a16="http://schemas.microsoft.com/office/drawing/2014/main" id="{A4C6D2EA-878D-693E-9EFF-6ED51DA18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E685B117-3A7E-8B30-13C8-A69610569F53}"/>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6" name="Substituent subsol 5">
            <a:extLst>
              <a:ext uri="{FF2B5EF4-FFF2-40B4-BE49-F238E27FC236}">
                <a16:creationId xmlns:a16="http://schemas.microsoft.com/office/drawing/2014/main" id="{654DC672-F464-B7E6-8706-DAE4B653A4BD}"/>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D1BC6B6B-B100-7B67-8505-888BB0AB49AD}"/>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87120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7D8D3DA-2FDD-220B-7CC6-CE23B9161C5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imagine 2">
            <a:extLst>
              <a:ext uri="{FF2B5EF4-FFF2-40B4-BE49-F238E27FC236}">
                <a16:creationId xmlns:a16="http://schemas.microsoft.com/office/drawing/2014/main" id="{B871495B-3C32-9676-8587-EA14656113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a:extLst>
              <a:ext uri="{FF2B5EF4-FFF2-40B4-BE49-F238E27FC236}">
                <a16:creationId xmlns:a16="http://schemas.microsoft.com/office/drawing/2014/main" id="{C56DA685-1219-0EC3-9F0D-E3F76BFC9F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23A6C339-71D1-2A2C-3A42-7074C9B687C4}"/>
              </a:ext>
            </a:extLst>
          </p:cNvPr>
          <p:cNvSpPr>
            <a:spLocks noGrp="1"/>
          </p:cNvSpPr>
          <p:nvPr>
            <p:ph type="dt" sz="half" idx="10"/>
          </p:nvPr>
        </p:nvSpPr>
        <p:spPr/>
        <p:txBody>
          <a:bodyPr/>
          <a:lstStyle/>
          <a:p>
            <a:fld id="{7C31045D-C234-4C2B-ACD8-2031E6EDDE2F}" type="datetimeFigureOut">
              <a:rPr lang="ro-RO" smtClean="0"/>
              <a:t>07.05.2026</a:t>
            </a:fld>
            <a:endParaRPr lang="ro-RO"/>
          </a:p>
        </p:txBody>
      </p:sp>
      <p:sp>
        <p:nvSpPr>
          <p:cNvPr id="6" name="Substituent subsol 5">
            <a:extLst>
              <a:ext uri="{FF2B5EF4-FFF2-40B4-BE49-F238E27FC236}">
                <a16:creationId xmlns:a16="http://schemas.microsoft.com/office/drawing/2014/main" id="{4B15BF79-815A-86A3-6C8B-691E03159AD3}"/>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BDBB947D-3EE4-89FF-398D-83C455B20A31}"/>
              </a:ext>
            </a:extLst>
          </p:cNvPr>
          <p:cNvSpPr>
            <a:spLocks noGrp="1"/>
          </p:cNvSpPr>
          <p:nvPr>
            <p:ph type="sldNum" sz="quarter" idx="12"/>
          </p:nvPr>
        </p:nvSpPr>
        <p:spPr/>
        <p:txBody>
          <a:bodyPr/>
          <a:lstStyle/>
          <a:p>
            <a:fld id="{3C3CD973-E0E4-4367-9C9C-81DA25897E74}" type="slidenum">
              <a:rPr lang="ro-RO" smtClean="0"/>
              <a:t>‹#›</a:t>
            </a:fld>
            <a:endParaRPr lang="ro-RO"/>
          </a:p>
        </p:txBody>
      </p:sp>
    </p:spTree>
    <p:extLst>
      <p:ext uri="{BB962C8B-B14F-4D97-AF65-F5344CB8AC3E}">
        <p14:creationId xmlns:p14="http://schemas.microsoft.com/office/powerpoint/2010/main" val="32332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48402F41-F0C6-A4E6-A33D-B1392F8743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CB1604BF-5E1F-DBB0-010C-7AD9D985B6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DF039D9A-5FBF-F9D6-A715-2F36BD7162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C31045D-C234-4C2B-ACD8-2031E6EDDE2F}" type="datetimeFigureOut">
              <a:rPr lang="ro-RO" smtClean="0"/>
              <a:t>07.05.2026</a:t>
            </a:fld>
            <a:endParaRPr lang="ro-RO"/>
          </a:p>
        </p:txBody>
      </p:sp>
      <p:sp>
        <p:nvSpPr>
          <p:cNvPr id="5" name="Substituent subsol 4">
            <a:extLst>
              <a:ext uri="{FF2B5EF4-FFF2-40B4-BE49-F238E27FC236}">
                <a16:creationId xmlns:a16="http://schemas.microsoft.com/office/drawing/2014/main" id="{C85919EF-4437-69A9-160E-98E0C3FCD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o-RO"/>
          </a:p>
        </p:txBody>
      </p:sp>
      <p:sp>
        <p:nvSpPr>
          <p:cNvPr id="6" name="Substituent număr diapozitiv 5">
            <a:extLst>
              <a:ext uri="{FF2B5EF4-FFF2-40B4-BE49-F238E27FC236}">
                <a16:creationId xmlns:a16="http://schemas.microsoft.com/office/drawing/2014/main" id="{7AD1508E-5CA7-3D7F-81C1-F6FFB9C20D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3CD973-E0E4-4367-9C9C-81DA25897E74}" type="slidenum">
              <a:rPr lang="ro-RO" smtClean="0"/>
              <a:t>‹#›</a:t>
            </a:fld>
            <a:endParaRPr lang="ro-RO"/>
          </a:p>
        </p:txBody>
      </p:sp>
    </p:spTree>
    <p:extLst>
      <p:ext uri="{BB962C8B-B14F-4D97-AF65-F5344CB8AC3E}">
        <p14:creationId xmlns:p14="http://schemas.microsoft.com/office/powerpoint/2010/main" val="2015270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749C9CD-902C-FA81-CDB7-275A7421A9C3}"/>
              </a:ext>
            </a:extLst>
          </p:cNvPr>
          <p:cNvSpPr>
            <a:spLocks noGrp="1"/>
          </p:cNvSpPr>
          <p:nvPr>
            <p:ph type="ctrTitle"/>
          </p:nvPr>
        </p:nvSpPr>
        <p:spPr/>
        <p:txBody>
          <a:bodyPr>
            <a:normAutofit/>
          </a:bodyPr>
          <a:lstStyle/>
          <a:p>
            <a:r>
              <a:rPr lang="ro-RO" sz="4000" dirty="0"/>
              <a:t>Ghid Practic</a:t>
            </a:r>
            <a:br>
              <a:rPr lang="ro-RO" sz="4000" dirty="0"/>
            </a:br>
            <a:r>
              <a:rPr lang="ro-RO" sz="4000" dirty="0"/>
              <a:t>Rolul legii generale și situațiile specifice în care aceasta se aplică unui medic aflat într-o situație de excepție</a:t>
            </a:r>
          </a:p>
        </p:txBody>
      </p:sp>
      <p:sp>
        <p:nvSpPr>
          <p:cNvPr id="3" name="Subtitlu 2">
            <a:extLst>
              <a:ext uri="{FF2B5EF4-FFF2-40B4-BE49-F238E27FC236}">
                <a16:creationId xmlns:a16="http://schemas.microsoft.com/office/drawing/2014/main" id="{CAC2061E-CAA6-CED7-AA58-FD922DFFDE53}"/>
              </a:ext>
            </a:extLst>
          </p:cNvPr>
          <p:cNvSpPr>
            <a:spLocks noGrp="1"/>
          </p:cNvSpPr>
          <p:nvPr>
            <p:ph type="subTitle" idx="1"/>
          </p:nvPr>
        </p:nvSpPr>
        <p:spPr>
          <a:xfrm>
            <a:off x="1524000" y="3884842"/>
            <a:ext cx="9144000" cy="1655762"/>
          </a:xfrm>
        </p:spPr>
        <p:txBody>
          <a:bodyPr/>
          <a:lstStyle/>
          <a:p>
            <a:r>
              <a:rPr lang="ro-RO" b="1" dirty="0"/>
              <a:t>Legea nr. 200/2004 privind recunoașterea diplomelor și calificărilor profesionale pentru profesiile reglementate din România</a:t>
            </a:r>
          </a:p>
          <a:p>
            <a:endParaRPr lang="ro-RO" dirty="0"/>
          </a:p>
        </p:txBody>
      </p:sp>
    </p:spTree>
    <p:extLst>
      <p:ext uri="{BB962C8B-B14F-4D97-AF65-F5344CB8AC3E}">
        <p14:creationId xmlns:p14="http://schemas.microsoft.com/office/powerpoint/2010/main" val="971394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C9E900B-B517-1039-2921-23975C625F96}"/>
              </a:ext>
            </a:extLst>
          </p:cNvPr>
          <p:cNvSpPr>
            <a:spLocks noGrp="1"/>
          </p:cNvSpPr>
          <p:nvPr>
            <p:ph type="title"/>
          </p:nvPr>
        </p:nvSpPr>
        <p:spPr/>
        <p:txBody>
          <a:bodyPr>
            <a:normAutofit fontScale="90000"/>
          </a:bodyPr>
          <a:lstStyle/>
          <a:p>
            <a:r>
              <a:rPr lang="ro-RO" sz="3600" b="1" dirty="0"/>
              <a:t>Principiul Fundamental: Legea Generală vs. Legea Specială</a:t>
            </a:r>
            <a:br>
              <a:rPr lang="ro-RO" dirty="0"/>
            </a:br>
            <a:endParaRPr lang="ro-RO" dirty="0"/>
          </a:p>
        </p:txBody>
      </p:sp>
      <p:sp>
        <p:nvSpPr>
          <p:cNvPr id="3" name="Substituent conținut 2">
            <a:extLst>
              <a:ext uri="{FF2B5EF4-FFF2-40B4-BE49-F238E27FC236}">
                <a16:creationId xmlns:a16="http://schemas.microsoft.com/office/drawing/2014/main" id="{31A95F6B-D244-6AA5-1B5B-5EE6791B26C6}"/>
              </a:ext>
            </a:extLst>
          </p:cNvPr>
          <p:cNvSpPr>
            <a:spLocks noGrp="1"/>
          </p:cNvSpPr>
          <p:nvPr>
            <p:ph idx="1"/>
          </p:nvPr>
        </p:nvSpPr>
        <p:spPr/>
        <p:txBody>
          <a:bodyPr>
            <a:normAutofit fontScale="77500" lnSpcReduction="20000"/>
          </a:bodyPr>
          <a:lstStyle/>
          <a:p>
            <a:r>
              <a:rPr lang="ro-RO" dirty="0"/>
              <a:t>Pentru a înțelege corect, trebuie să privim cele trei acte normative ca pe un sistem cu reguli ierarhice:</a:t>
            </a:r>
          </a:p>
          <a:p>
            <a:pPr lvl="0"/>
            <a:r>
              <a:rPr lang="ro-RO" b="1" dirty="0"/>
              <a:t>HG 1282/2007 (Legea Specială pentru UE/SEE/Elveția):</a:t>
            </a:r>
            <a:r>
              <a:rPr lang="ro-RO" dirty="0"/>
              <a:t> Aceasta este prima lege care se aplică. Ea stabilește </a:t>
            </a:r>
            <a:r>
              <a:rPr lang="ro-RO" b="1" dirty="0"/>
              <a:t>recunoașterea automată</a:t>
            </a:r>
            <a:r>
              <a:rPr lang="ro-RO" dirty="0"/>
              <a:t> a diplomelor medicale care respectă standardele europene armonizate. Acesta este traseul standard, rapid și direct.</a:t>
            </a:r>
          </a:p>
          <a:p>
            <a:pPr lvl="0"/>
            <a:r>
              <a:rPr lang="ro-RO" b="1" dirty="0"/>
              <a:t>HG 970/2004 (Legea generală privind regimul calificărilor ):</a:t>
            </a:r>
            <a:r>
              <a:rPr lang="ro-RO" dirty="0"/>
              <a:t> Aceasta se aplică atât pentru diploma care provine dintr-o țară membră UE /SEE/Elveția sau din state terțe.</a:t>
            </a:r>
          </a:p>
          <a:p>
            <a:pPr lvl="0"/>
            <a:r>
              <a:rPr lang="ro-RO" b="1" dirty="0"/>
              <a:t>Legea 200/2004 (Legea Generală):</a:t>
            </a:r>
            <a:r>
              <a:rPr lang="ro-RO" dirty="0"/>
              <a:t> Aceasta este o </a:t>
            </a:r>
            <a:r>
              <a:rPr lang="ro-RO" b="1" dirty="0"/>
              <a:t>cale de excepție</a:t>
            </a:r>
            <a:r>
              <a:rPr lang="ro-RO" dirty="0"/>
              <a:t>.</a:t>
            </a:r>
          </a:p>
          <a:p>
            <a:pPr lvl="0"/>
            <a:r>
              <a:rPr lang="ro-RO" dirty="0"/>
              <a:t> Art. 1 alin. (3) specifică clar că legea </a:t>
            </a:r>
            <a:r>
              <a:rPr lang="ro-RO" b="1" dirty="0"/>
              <a:t>NU se aplică</a:t>
            </a:r>
            <a:r>
              <a:rPr lang="ro-RO" dirty="0"/>
              <a:t> medicilor, asistenților, etc., </a:t>
            </a:r>
            <a:r>
              <a:rPr lang="ro-RO" b="1" dirty="0"/>
              <a:t>DECÂT</a:t>
            </a:r>
            <a:r>
              <a:rPr lang="ro-RO" dirty="0"/>
              <a:t> în anumite situații excepționale, când recunoașterea automată nu este posibilă.</a:t>
            </a:r>
          </a:p>
          <a:p>
            <a:r>
              <a:rPr lang="ro-RO" dirty="0"/>
              <a:t>Prin urmare, un medic va ajunge să i se aplice această lege doar dacă cererea sa nu poate fi soluționată prin procedura standard de recunoaștere automată.</a:t>
            </a:r>
          </a:p>
          <a:p>
            <a:endParaRPr lang="ro-RO" dirty="0"/>
          </a:p>
        </p:txBody>
      </p:sp>
    </p:spTree>
    <p:extLst>
      <p:ext uri="{BB962C8B-B14F-4D97-AF65-F5344CB8AC3E}">
        <p14:creationId xmlns:p14="http://schemas.microsoft.com/office/powerpoint/2010/main" val="20739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CE24939-750D-A9B1-A0E8-8BE69DEBBFE2}"/>
              </a:ext>
            </a:extLst>
          </p:cNvPr>
          <p:cNvSpPr>
            <a:spLocks noGrp="1"/>
          </p:cNvSpPr>
          <p:nvPr>
            <p:ph type="title"/>
          </p:nvPr>
        </p:nvSpPr>
        <p:spPr/>
        <p:txBody>
          <a:bodyPr/>
          <a:lstStyle/>
          <a:p>
            <a:r>
              <a:rPr lang="ro-RO" dirty="0"/>
              <a:t>Cui se aplică?</a:t>
            </a:r>
          </a:p>
        </p:txBody>
      </p:sp>
      <p:sp>
        <p:nvSpPr>
          <p:cNvPr id="3" name="Substituent conținut 2">
            <a:extLst>
              <a:ext uri="{FF2B5EF4-FFF2-40B4-BE49-F238E27FC236}">
                <a16:creationId xmlns:a16="http://schemas.microsoft.com/office/drawing/2014/main" id="{6BE5BCBE-F777-79CB-3E14-3E640C9F3962}"/>
              </a:ext>
            </a:extLst>
          </p:cNvPr>
          <p:cNvSpPr>
            <a:spLocks noGrp="1"/>
          </p:cNvSpPr>
          <p:nvPr>
            <p:ph idx="1"/>
          </p:nvPr>
        </p:nvSpPr>
        <p:spPr/>
        <p:txBody>
          <a:bodyPr>
            <a:normAutofit fontScale="85000" lnSpcReduction="20000"/>
          </a:bodyPr>
          <a:lstStyle/>
          <a:p>
            <a:r>
              <a:rPr lang="ro-RO" dirty="0"/>
              <a:t>pentru medicii care au o formare de bază, medicii specialiști, în cazul în care solicitantul nu îndeplinește condițiile de practică profesională efectivă și legală prevăzute de lege, pentru a beneficia de drepturi câștigate;</a:t>
            </a:r>
          </a:p>
          <a:p>
            <a:r>
              <a:rPr lang="ro-RO" dirty="0"/>
              <a:t>pentru medicii, titulari ai unui titlu de calificare specializată, dobândit ulterior formării profesionale care conduce la obținerea unui titlu de calificare recunoscut automat; sistemul general de recunoaștere a calificărilor profesionale se aplică fără a se aduce atingere prevederilor privind drepturile câștigate și exclusiv în scopul recunoașterii specializării în cauză;</a:t>
            </a:r>
          </a:p>
          <a:p>
            <a:r>
              <a:rPr lang="ro-RO" dirty="0"/>
              <a:t>cetățenilor unui stat membru al Uniunii Europene, al Spațiului Economic European, denumit în continuare S.E.E., sau al Confederației Elvețiene și în situația în care sunt titulari ai unui titlu de calificare obținut pe teritoriul unui stat terț, dacă titularul său are o experiență profesională în profesia în cauză de 3 ani pe teritoriul statului membru unde a obținut recunoașterea calificărilor profesionale și dorește să exercite în România o profesie reglementată</a:t>
            </a:r>
          </a:p>
          <a:p>
            <a:endParaRPr lang="ro-RO" dirty="0"/>
          </a:p>
          <a:p>
            <a:endParaRPr lang="ro-RO" dirty="0"/>
          </a:p>
        </p:txBody>
      </p:sp>
    </p:spTree>
    <p:extLst>
      <p:ext uri="{BB962C8B-B14F-4D97-AF65-F5344CB8AC3E}">
        <p14:creationId xmlns:p14="http://schemas.microsoft.com/office/powerpoint/2010/main" val="3634583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8B4ABED-F9A5-846A-BCE6-FF8FE99114D8}"/>
              </a:ext>
            </a:extLst>
          </p:cNvPr>
          <p:cNvSpPr>
            <a:spLocks noGrp="1"/>
          </p:cNvSpPr>
          <p:nvPr>
            <p:ph type="title"/>
          </p:nvPr>
        </p:nvSpPr>
        <p:spPr/>
        <p:txBody>
          <a:bodyPr>
            <a:normAutofit fontScale="90000"/>
          </a:bodyPr>
          <a:lstStyle/>
          <a:p>
            <a:r>
              <a:rPr lang="ro-RO" sz="3600" b="1" dirty="0"/>
              <a:t>Când se aplică această lege (Legea 200/2004) unui medic?</a:t>
            </a:r>
            <a:br>
              <a:rPr lang="ro-RO" sz="3600" dirty="0"/>
            </a:br>
            <a:r>
              <a:rPr lang="ro-RO" sz="2700" dirty="0"/>
              <a:t>Un profesionist din domeniul medical se va încadra în prevederile acestei legi-cadru în următoarele situații specifice și excepționale:</a:t>
            </a:r>
            <a:br>
              <a:rPr lang="ro-RO" sz="4000" dirty="0"/>
            </a:br>
            <a:endParaRPr lang="ro-RO" dirty="0"/>
          </a:p>
        </p:txBody>
      </p:sp>
      <p:sp>
        <p:nvSpPr>
          <p:cNvPr id="3" name="Substituent conținut 2">
            <a:extLst>
              <a:ext uri="{FF2B5EF4-FFF2-40B4-BE49-F238E27FC236}">
                <a16:creationId xmlns:a16="http://schemas.microsoft.com/office/drawing/2014/main" id="{C60CF6E2-352F-F3BE-19C5-95FE6AD4CC15}"/>
              </a:ext>
            </a:extLst>
          </p:cNvPr>
          <p:cNvSpPr>
            <a:spLocks noGrp="1"/>
          </p:cNvSpPr>
          <p:nvPr>
            <p:ph idx="1"/>
          </p:nvPr>
        </p:nvSpPr>
        <p:spPr/>
        <p:txBody>
          <a:bodyPr>
            <a:normAutofit fontScale="92500" lnSpcReduction="20000"/>
          </a:bodyPr>
          <a:lstStyle/>
          <a:p>
            <a:pPr lvl="0"/>
            <a:r>
              <a:rPr lang="ro-RO" b="1" dirty="0"/>
              <a:t>1. Drepturi Câștigate, dar Fără Experiență Profesională Recentă:</a:t>
            </a:r>
            <a:endParaRPr lang="ro-RO" sz="2400" dirty="0"/>
          </a:p>
          <a:p>
            <a:pPr lvl="1"/>
            <a:r>
              <a:rPr lang="ro-RO" dirty="0"/>
              <a:t>Aveți o diplomă mai veche (ex: din fosta </a:t>
            </a:r>
            <a:r>
              <a:rPr lang="ro-RO" dirty="0" err="1"/>
              <a:t>Cehoslovacie</a:t>
            </a:r>
            <a:r>
              <a:rPr lang="ro-RO" dirty="0"/>
              <a:t>, RDG etc.) care ar beneficia de recunoaștere pe baza "drepturilor câștigate", </a:t>
            </a:r>
            <a:r>
              <a:rPr lang="ro-RO" b="1" dirty="0"/>
              <a:t>DAR</a:t>
            </a:r>
            <a:r>
              <a:rPr lang="ro-RO" dirty="0"/>
              <a:t> nu puteți face dovada că ați profesat efectiv și legal </a:t>
            </a:r>
            <a:r>
              <a:rPr lang="ro-RO" b="1" dirty="0"/>
              <a:t>3 ani consecutivi în ultimii 5 ani</a:t>
            </a:r>
            <a:r>
              <a:rPr lang="ro-RO" dirty="0"/>
              <a:t>, așa cum cere legea specială (HG 1282/2007).</a:t>
            </a:r>
            <a:endParaRPr lang="ro-RO" sz="2000" dirty="0"/>
          </a:p>
          <a:p>
            <a:pPr lvl="0"/>
            <a:r>
              <a:rPr lang="ro-RO" b="1" dirty="0"/>
              <a:t>2. Specializări Medicale Neacoperite de Recunoașterea Automată:</a:t>
            </a:r>
            <a:endParaRPr lang="ro-RO" sz="2400" dirty="0"/>
          </a:p>
          <a:p>
            <a:pPr lvl="1"/>
            <a:r>
              <a:rPr lang="ro-RO" dirty="0"/>
              <a:t>Dețineți un titlu de calificare de bază (ex: medic) care este recunoscut automat, dar solicitați recunoașterea unei </a:t>
            </a:r>
            <a:r>
              <a:rPr lang="ro-RO" b="1" dirty="0"/>
              <a:t>specializări</a:t>
            </a:r>
            <a:r>
              <a:rPr lang="ro-RO" dirty="0"/>
              <a:t> care nu se regăsește pe listele de recunoaștere automată (Anexele din HG 1282/2007).</a:t>
            </a:r>
            <a:endParaRPr lang="ro-RO" sz="2000" dirty="0"/>
          </a:p>
          <a:p>
            <a:pPr lvl="0"/>
            <a:r>
              <a:rPr lang="ro-RO" b="1" dirty="0"/>
              <a:t>3. Diplomă din Stat Terț, Recunoscută în UE, dar Fără Experiență Suficientă:</a:t>
            </a:r>
            <a:endParaRPr lang="ro-RO" sz="2400" dirty="0"/>
          </a:p>
          <a:p>
            <a:pPr lvl="1"/>
            <a:r>
              <a:rPr lang="ro-RO" dirty="0"/>
              <a:t>Aveți o diplomă dintr-un stat terț (ex: Republica Moldova), care a fost recunoscută într-un stat membru UE (ex: Italia), </a:t>
            </a:r>
            <a:r>
              <a:rPr lang="ro-RO" b="1" dirty="0"/>
              <a:t>DAR</a:t>
            </a:r>
            <a:r>
              <a:rPr lang="ro-RO" dirty="0"/>
              <a:t> nu aveți încă experiența profesională de </a:t>
            </a:r>
            <a:r>
              <a:rPr lang="ro-RO" b="1" dirty="0"/>
              <a:t>3 ani</a:t>
            </a:r>
            <a:r>
              <a:rPr lang="ro-RO" dirty="0"/>
              <a:t> pe teritoriul Italiei necesară pentru a beneficia de asimilarea cu o diplomă UE.</a:t>
            </a:r>
            <a:endParaRPr lang="ro-RO" sz="2000" dirty="0"/>
          </a:p>
          <a:p>
            <a:endParaRPr lang="ro-RO" dirty="0"/>
          </a:p>
        </p:txBody>
      </p:sp>
    </p:spTree>
    <p:extLst>
      <p:ext uri="{BB962C8B-B14F-4D97-AF65-F5344CB8AC3E}">
        <p14:creationId xmlns:p14="http://schemas.microsoft.com/office/powerpoint/2010/main" val="3519920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F67B59F-7A1F-BF2B-D8B7-0B7141BCBD29}"/>
              </a:ext>
            </a:extLst>
          </p:cNvPr>
          <p:cNvSpPr>
            <a:spLocks noGrp="1"/>
          </p:cNvSpPr>
          <p:nvPr>
            <p:ph type="title"/>
          </p:nvPr>
        </p:nvSpPr>
        <p:spPr/>
        <p:txBody>
          <a:bodyPr>
            <a:normAutofit fontScale="90000"/>
          </a:bodyPr>
          <a:lstStyle/>
          <a:p>
            <a:r>
              <a:rPr lang="ro-RO" b="1" dirty="0"/>
              <a:t>Cum Funcționează Mecanismul General? </a:t>
            </a:r>
            <a:br>
              <a:rPr lang="ro-RO" b="1" dirty="0"/>
            </a:br>
            <a:r>
              <a:rPr lang="ro-RO" b="1" dirty="0"/>
              <a:t>”Calea de Excepție”</a:t>
            </a:r>
            <a:br>
              <a:rPr lang="ro-RO" dirty="0"/>
            </a:br>
            <a:endParaRPr lang="ro-RO" dirty="0"/>
          </a:p>
        </p:txBody>
      </p:sp>
      <p:sp>
        <p:nvSpPr>
          <p:cNvPr id="3" name="Substituent conținut 2">
            <a:extLst>
              <a:ext uri="{FF2B5EF4-FFF2-40B4-BE49-F238E27FC236}">
                <a16:creationId xmlns:a16="http://schemas.microsoft.com/office/drawing/2014/main" id="{C326F176-CFBD-0425-0DD8-3E69C55D8D2A}"/>
              </a:ext>
            </a:extLst>
          </p:cNvPr>
          <p:cNvSpPr>
            <a:spLocks noGrp="1"/>
          </p:cNvSpPr>
          <p:nvPr>
            <p:ph idx="1"/>
          </p:nvPr>
        </p:nvSpPr>
        <p:spPr/>
        <p:txBody>
          <a:bodyPr>
            <a:normAutofit fontScale="77500" lnSpcReduction="20000"/>
          </a:bodyPr>
          <a:lstStyle/>
          <a:p>
            <a:r>
              <a:rPr lang="ro-RO" dirty="0"/>
              <a:t>Dacă un medic se încadrează într-una din situațiile de mai sus, autoritatea competentă (Ministerul Sănătății și Colegiul Medicilor) nu mai aplică recunoașterea automată, ci demarează procedura din legea-cadru, care presupune:</a:t>
            </a:r>
          </a:p>
          <a:p>
            <a:r>
              <a:rPr lang="ro-RO" b="1" dirty="0"/>
              <a:t>Pasul 1: Analiza Comparativă a Formării</a:t>
            </a:r>
            <a:endParaRPr lang="ro-RO" dirty="0"/>
          </a:p>
          <a:p>
            <a:pPr lvl="0"/>
            <a:r>
              <a:rPr lang="ro-RO" dirty="0"/>
              <a:t>Autoritatea compară în detaliu formarea profesională a solicitantului (durată, materii studiate, competențe) cu cea cerută în România pentru aceeași profesie.</a:t>
            </a:r>
          </a:p>
          <a:p>
            <a:r>
              <a:rPr lang="ro-RO" b="1" dirty="0"/>
              <a:t>Pasul 2: Identificarea Diferențelor Substanțiale</a:t>
            </a:r>
            <a:endParaRPr lang="ro-RO" dirty="0"/>
          </a:p>
          <a:p>
            <a:pPr lvl="0"/>
            <a:r>
              <a:rPr lang="ro-RO" dirty="0"/>
              <a:t>Se stabilește dacă există "diferențe semnificative" între cele două programe de formare.</a:t>
            </a:r>
          </a:p>
          <a:p>
            <a:r>
              <a:rPr lang="ro-RO" b="1" dirty="0"/>
              <a:t>Pasul 3: Aplicarea Măsurilor Compensatorii (dacă este cazul)</a:t>
            </a:r>
            <a:endParaRPr lang="ro-RO" dirty="0"/>
          </a:p>
          <a:p>
            <a:pPr lvl="0"/>
            <a:r>
              <a:rPr lang="ro-RO" dirty="0"/>
              <a:t>Dacă se constată diferențe semnificative, autoritatea nu respinge cererea, ci îi oferă solicitantului o cale de a-și dovedi competențele. Aceasta se numește </a:t>
            </a:r>
            <a:r>
              <a:rPr lang="ro-RO" b="1" dirty="0"/>
              <a:t>măsură compensatorie</a:t>
            </a:r>
            <a:r>
              <a:rPr lang="ro-RO" dirty="0"/>
              <a:t>.</a:t>
            </a:r>
          </a:p>
          <a:p>
            <a:endParaRPr lang="ro-RO" dirty="0"/>
          </a:p>
        </p:txBody>
      </p:sp>
    </p:spTree>
    <p:extLst>
      <p:ext uri="{BB962C8B-B14F-4D97-AF65-F5344CB8AC3E}">
        <p14:creationId xmlns:p14="http://schemas.microsoft.com/office/powerpoint/2010/main" val="165507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D5D6DD8-A2EF-30B4-5B80-B15055AA0786}"/>
              </a:ext>
            </a:extLst>
          </p:cNvPr>
          <p:cNvSpPr>
            <a:spLocks noGrp="1"/>
          </p:cNvSpPr>
          <p:nvPr>
            <p:ph type="title"/>
          </p:nvPr>
        </p:nvSpPr>
        <p:spPr/>
        <p:txBody>
          <a:bodyPr/>
          <a:lstStyle/>
          <a:p>
            <a:r>
              <a:rPr lang="ro-RO" b="1" dirty="0"/>
              <a:t>Tipuri de Măsuri Compensatorii:</a:t>
            </a:r>
            <a:br>
              <a:rPr lang="ro-RO" dirty="0"/>
            </a:br>
            <a:endParaRPr lang="ro-RO" dirty="0"/>
          </a:p>
        </p:txBody>
      </p:sp>
      <p:sp>
        <p:nvSpPr>
          <p:cNvPr id="3" name="Substituent conținut 2">
            <a:extLst>
              <a:ext uri="{FF2B5EF4-FFF2-40B4-BE49-F238E27FC236}">
                <a16:creationId xmlns:a16="http://schemas.microsoft.com/office/drawing/2014/main" id="{2DF79932-8E52-05FC-5858-383C1AD27EF0}"/>
              </a:ext>
            </a:extLst>
          </p:cNvPr>
          <p:cNvSpPr>
            <a:spLocks noGrp="1"/>
          </p:cNvSpPr>
          <p:nvPr>
            <p:ph idx="1"/>
          </p:nvPr>
        </p:nvSpPr>
        <p:spPr/>
        <p:txBody>
          <a:bodyPr/>
          <a:lstStyle/>
          <a:p>
            <a:pPr lvl="0"/>
            <a:r>
              <a:rPr lang="ro-RO" b="1" dirty="0"/>
              <a:t>A. Stagiu de adaptare (până la 3 ani):</a:t>
            </a:r>
            <a:r>
              <a:rPr lang="ro-RO" dirty="0"/>
              <a:t> O perioadă de practică profesională în România, sub supravegherea unui profesionist calificat, care se încheie cu o evaluare.</a:t>
            </a:r>
          </a:p>
          <a:p>
            <a:pPr lvl="0"/>
            <a:r>
              <a:rPr lang="ro-RO" b="1" dirty="0"/>
              <a:t>B. Probă de aptitudini:</a:t>
            </a:r>
            <a:r>
              <a:rPr lang="ro-RO" dirty="0"/>
              <a:t> Un examen (test) care verifică cunoștințele teoretice și practice ale solicitantului, axat pe diferențele constatate.</a:t>
            </a:r>
          </a:p>
          <a:p>
            <a:endParaRPr lang="ro-RO" dirty="0"/>
          </a:p>
        </p:txBody>
      </p:sp>
    </p:spTree>
    <p:extLst>
      <p:ext uri="{BB962C8B-B14F-4D97-AF65-F5344CB8AC3E}">
        <p14:creationId xmlns:p14="http://schemas.microsoft.com/office/powerpoint/2010/main" val="1257512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29400E0-F4B2-7F6F-FFCA-0AADB46F7308}"/>
              </a:ext>
            </a:extLst>
          </p:cNvPr>
          <p:cNvSpPr>
            <a:spLocks noGrp="1"/>
          </p:cNvSpPr>
          <p:nvPr>
            <p:ph type="title"/>
          </p:nvPr>
        </p:nvSpPr>
        <p:spPr/>
        <p:txBody>
          <a:bodyPr/>
          <a:lstStyle/>
          <a:p>
            <a:r>
              <a:rPr lang="ro-RO" b="1" dirty="0"/>
              <a:t>Punct Crucial - Alegerea Măsurii:</a:t>
            </a:r>
            <a:br>
              <a:rPr lang="ro-RO" dirty="0"/>
            </a:br>
            <a:endParaRPr lang="ro-RO" dirty="0"/>
          </a:p>
        </p:txBody>
      </p:sp>
      <p:sp>
        <p:nvSpPr>
          <p:cNvPr id="3" name="Substituent conținut 2">
            <a:extLst>
              <a:ext uri="{FF2B5EF4-FFF2-40B4-BE49-F238E27FC236}">
                <a16:creationId xmlns:a16="http://schemas.microsoft.com/office/drawing/2014/main" id="{5FE49AF4-9CBA-E6D5-3376-8AB59766FE05}"/>
              </a:ext>
            </a:extLst>
          </p:cNvPr>
          <p:cNvSpPr>
            <a:spLocks noGrp="1"/>
          </p:cNvSpPr>
          <p:nvPr>
            <p:ph idx="1"/>
          </p:nvPr>
        </p:nvSpPr>
        <p:spPr/>
        <p:txBody>
          <a:bodyPr/>
          <a:lstStyle/>
          <a:p>
            <a:pPr lvl="0"/>
            <a:r>
              <a:rPr lang="ro-RO" b="1" dirty="0"/>
              <a:t>Regula generală în lege:</a:t>
            </a:r>
            <a:r>
              <a:rPr lang="ro-RO" dirty="0"/>
              <a:t> Solicitantul are dreptul </a:t>
            </a:r>
            <a:r>
              <a:rPr lang="ro-RO" b="1" dirty="0"/>
              <a:t>să aleagă</a:t>
            </a:r>
            <a:r>
              <a:rPr lang="ro-RO" dirty="0"/>
              <a:t> între stagiul de adaptare și proba de aptitudini.</a:t>
            </a:r>
          </a:p>
          <a:p>
            <a:pPr lvl="0"/>
            <a:r>
              <a:rPr lang="ro-RO" b="1" dirty="0"/>
              <a:t>Excepția pentru medici:</a:t>
            </a:r>
            <a:r>
              <a:rPr lang="ro-RO" dirty="0"/>
              <a:t> Legea specifică (la Art. 11) că pentru majoritatea situațiilor excepționale care se aplică medicilor (cele descrise mai sus), </a:t>
            </a:r>
            <a:r>
              <a:rPr lang="ro-RO" b="1" dirty="0"/>
              <a:t>alegerea este eliminată</a:t>
            </a:r>
            <a:r>
              <a:rPr lang="ro-RO" dirty="0"/>
              <a:t>. Autoritatea competentă </a:t>
            </a:r>
            <a:r>
              <a:rPr lang="ro-RO" b="1" dirty="0"/>
              <a:t>impune direct susținerea unei probe de aptitudini</a:t>
            </a:r>
            <a:r>
              <a:rPr lang="ro-RO" dirty="0"/>
              <a:t>.</a:t>
            </a:r>
          </a:p>
          <a:p>
            <a:endParaRPr lang="ro-RO" dirty="0"/>
          </a:p>
        </p:txBody>
      </p:sp>
    </p:spTree>
    <p:extLst>
      <p:ext uri="{BB962C8B-B14F-4D97-AF65-F5344CB8AC3E}">
        <p14:creationId xmlns:p14="http://schemas.microsoft.com/office/powerpoint/2010/main" val="2241986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4C9D1BD-A021-9B36-5AC8-F66A6027331C}"/>
              </a:ext>
            </a:extLst>
          </p:cNvPr>
          <p:cNvSpPr>
            <a:spLocks noGrp="1"/>
          </p:cNvSpPr>
          <p:nvPr>
            <p:ph type="title"/>
          </p:nvPr>
        </p:nvSpPr>
        <p:spPr/>
        <p:txBody>
          <a:bodyPr/>
          <a:lstStyle/>
          <a:p>
            <a:r>
              <a:rPr lang="ro-RO" b="1" dirty="0"/>
              <a:t>Puncte Cheie de Reținut</a:t>
            </a:r>
            <a:br>
              <a:rPr lang="ro-RO" dirty="0"/>
            </a:br>
            <a:endParaRPr lang="ro-RO" dirty="0"/>
          </a:p>
        </p:txBody>
      </p:sp>
      <p:sp>
        <p:nvSpPr>
          <p:cNvPr id="3" name="Substituent conținut 2">
            <a:extLst>
              <a:ext uri="{FF2B5EF4-FFF2-40B4-BE49-F238E27FC236}">
                <a16:creationId xmlns:a16="http://schemas.microsoft.com/office/drawing/2014/main" id="{8B85BAE7-EE9A-07B5-D442-5537C1881BA9}"/>
              </a:ext>
            </a:extLst>
          </p:cNvPr>
          <p:cNvSpPr>
            <a:spLocks noGrp="1"/>
          </p:cNvSpPr>
          <p:nvPr>
            <p:ph idx="1"/>
          </p:nvPr>
        </p:nvSpPr>
        <p:spPr/>
        <p:txBody>
          <a:bodyPr>
            <a:normAutofit/>
          </a:bodyPr>
          <a:lstStyle/>
          <a:p>
            <a:pPr lvl="0"/>
            <a:r>
              <a:rPr lang="ro-RO" dirty="0"/>
              <a:t>Această lege este un </a:t>
            </a:r>
            <a:r>
              <a:rPr lang="ro-RO" b="1" dirty="0"/>
              <a:t>mecanism subsidiar</a:t>
            </a:r>
            <a:r>
              <a:rPr lang="ro-RO" dirty="0"/>
              <a:t> pentru profesiile medicale. Se aplică doar când regulile de recunoaștere automată eșuează.</a:t>
            </a:r>
          </a:p>
          <a:p>
            <a:pPr lvl="0"/>
            <a:r>
              <a:rPr lang="ro-RO" dirty="0"/>
              <a:t>Scopul ei nu este de a bloca accesul, ci de a </a:t>
            </a:r>
            <a:r>
              <a:rPr lang="ro-RO" b="1" dirty="0"/>
              <a:t>compensa diferențele</a:t>
            </a:r>
            <a:r>
              <a:rPr lang="ro-RO" dirty="0"/>
              <a:t> de formare profesională dintre statele membre.</a:t>
            </a:r>
          </a:p>
          <a:p>
            <a:pPr lvl="0"/>
            <a:r>
              <a:rPr lang="ro-RO" dirty="0"/>
              <a:t>Principalul instrument este </a:t>
            </a:r>
            <a:r>
              <a:rPr lang="ro-RO" b="1" dirty="0"/>
              <a:t>măsura compensatorie</a:t>
            </a:r>
            <a:r>
              <a:rPr lang="ro-RO" dirty="0"/>
              <a:t> (stagiu sau probă).</a:t>
            </a:r>
          </a:p>
          <a:p>
            <a:pPr lvl="0"/>
            <a:r>
              <a:rPr lang="ro-RO" dirty="0"/>
              <a:t>Pentru medici, în majoritatea cazurilor excepționale, măsura impusă va fi </a:t>
            </a:r>
            <a:r>
              <a:rPr lang="ro-RO" b="1" dirty="0"/>
              <a:t>proba de aptitudini</a:t>
            </a:r>
            <a:r>
              <a:rPr lang="ro-RO" dirty="0"/>
              <a:t>, nu stagiul de adaptare.</a:t>
            </a:r>
          </a:p>
          <a:p>
            <a:endParaRPr lang="ro-RO" dirty="0"/>
          </a:p>
        </p:txBody>
      </p:sp>
    </p:spTree>
    <p:extLst>
      <p:ext uri="{BB962C8B-B14F-4D97-AF65-F5344CB8AC3E}">
        <p14:creationId xmlns:p14="http://schemas.microsoft.com/office/powerpoint/2010/main" val="3783600805"/>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TotalTime>
  <Words>941</Words>
  <Application>Microsoft Office PowerPoint</Application>
  <PresentationFormat>Ecran lat</PresentationFormat>
  <Paragraphs>39</Paragraphs>
  <Slides>8</Slides>
  <Notes>0</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8</vt:i4>
      </vt:variant>
    </vt:vector>
  </HeadingPairs>
  <TitlesOfParts>
    <vt:vector size="12" baseType="lpstr">
      <vt:lpstr>Aptos</vt:lpstr>
      <vt:lpstr>Aptos Display</vt:lpstr>
      <vt:lpstr>Arial</vt:lpstr>
      <vt:lpstr>Temă Office</vt:lpstr>
      <vt:lpstr>Ghid Practic Rolul legii generale și situațiile specifice în care aceasta se aplică unui medic aflat într-o situație de excepție</vt:lpstr>
      <vt:lpstr>Principiul Fundamental: Legea Generală vs. Legea Specială </vt:lpstr>
      <vt:lpstr>Cui se aplică?</vt:lpstr>
      <vt:lpstr>Când se aplică această lege (Legea 200/2004) unui medic? Un profesionist din domeniul medical se va încadra în prevederile acestei legi-cadru în următoarele situații specifice și excepționale: </vt:lpstr>
      <vt:lpstr>Cum Funcționează Mecanismul General?  ”Calea de Excepție” </vt:lpstr>
      <vt:lpstr>Tipuri de Măsuri Compensatorii: </vt:lpstr>
      <vt:lpstr>Punct Crucial - Alegerea Măsurii: </vt:lpstr>
      <vt:lpstr>Puncte Cheie de Reținut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Mahler Beatrice</dc:creator>
  <cp:lastModifiedBy>Florentina Nemoianu</cp:lastModifiedBy>
  <cp:revision>3</cp:revision>
  <dcterms:created xsi:type="dcterms:W3CDTF">2026-05-02T08:05:52Z</dcterms:created>
  <dcterms:modified xsi:type="dcterms:W3CDTF">2026-05-07T11:52:13Z</dcterms:modified>
</cp:coreProperties>
</file>