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5" r:id="rId10"/>
    <p:sldId id="264" r:id="rId11"/>
    <p:sldId id="271" r:id="rId12"/>
    <p:sldId id="270" r:id="rId13"/>
    <p:sldId id="269" r:id="rId14"/>
  </p:sldIdLst>
  <p:sldSz cx="12192000" cy="6858000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D7621F5-B1D7-574E-21A7-F21E84EBD972}" name="Florentina Nemoianu" initials="FN" userId="S-1-5-21-196640250-1567877524-1244924425-114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132" y="5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8/10/relationships/authors" Target="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zitiv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841BDA3C-5FCD-D0EF-8046-43C7B05139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titlu 2">
            <a:extLst>
              <a:ext uri="{FF2B5EF4-FFF2-40B4-BE49-F238E27FC236}">
                <a16:creationId xmlns:a16="http://schemas.microsoft.com/office/drawing/2014/main" id="{1B1A444D-FA0E-A671-1381-EA46463E73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o-RO"/>
              <a:t>Faceți clic pentru a edita stilul de subtitlu coordonator</a:t>
            </a:r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1E0745AD-A02A-9104-FD13-986ADD0067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C4386-4F14-4578-8AEB-8144C74AF1EC}" type="datetimeFigureOut">
              <a:rPr lang="ro-RO" smtClean="0"/>
              <a:t>07.05.2026</a:t>
            </a:fld>
            <a:endParaRPr lang="ro-RO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ADD0E6CB-A0C6-C9E0-3380-E7A640110C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10DE2E3D-D7B7-2446-BD63-613062E9E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357B1-27AB-4CAF-80E2-9A755C6A3572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111538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xt vertical și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B5D60418-0C13-50E0-C5DA-C0544E85E0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text vertical 2">
            <a:extLst>
              <a:ext uri="{FF2B5EF4-FFF2-40B4-BE49-F238E27FC236}">
                <a16:creationId xmlns:a16="http://schemas.microsoft.com/office/drawing/2014/main" id="{1C004CF7-200E-35B5-032A-D0954435CB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7D70EE13-D1C1-CCAF-9692-3E00ED3A9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C4386-4F14-4578-8AEB-8144C74AF1EC}" type="datetimeFigureOut">
              <a:rPr lang="ro-RO" smtClean="0"/>
              <a:t>07.05.2026</a:t>
            </a:fld>
            <a:endParaRPr lang="ro-RO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A87E5DAF-5E02-D982-1E9C-600413202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0EF210FA-A4C2-2CCE-CF94-2B65CB7C87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357B1-27AB-4CAF-80E2-9A755C6A3572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699857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lu vertical ș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vertical 1">
            <a:extLst>
              <a:ext uri="{FF2B5EF4-FFF2-40B4-BE49-F238E27FC236}">
                <a16:creationId xmlns:a16="http://schemas.microsoft.com/office/drawing/2014/main" id="{8E275290-23D1-5551-6F05-018787AAD5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text vertical 2">
            <a:extLst>
              <a:ext uri="{FF2B5EF4-FFF2-40B4-BE49-F238E27FC236}">
                <a16:creationId xmlns:a16="http://schemas.microsoft.com/office/drawing/2014/main" id="{C209F494-0BCE-E483-998C-1BDBF38E5E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5E8B3EAD-93BD-651A-8B97-6F6CBCBBED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C4386-4F14-4578-8AEB-8144C74AF1EC}" type="datetimeFigureOut">
              <a:rPr lang="ro-RO" smtClean="0"/>
              <a:t>07.05.2026</a:t>
            </a:fld>
            <a:endParaRPr lang="ro-RO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7DFC52CA-0E8A-9BFD-E2AC-F1EE7AB0FA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9A3BE570-31B1-A92E-FF71-E139A4B85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357B1-27AB-4CAF-80E2-9A755C6A3572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069394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u și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26C29078-B5F9-96E3-2889-E0BF4EEF35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07729D0E-6D54-733B-DF00-1A4265C43D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32FB6896-F59A-B94E-364A-AF4224DB3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C4386-4F14-4578-8AEB-8144C74AF1EC}" type="datetimeFigureOut">
              <a:rPr lang="ro-RO" smtClean="0"/>
              <a:t>07.05.2026</a:t>
            </a:fld>
            <a:endParaRPr lang="ro-RO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12268378-0FF8-E22D-9A86-ACC477CE8D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073B9A54-30F1-7015-8EC7-BB9FED2D6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357B1-27AB-4CAF-80E2-9A755C6A3572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854191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ntet secți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429F6F23-291C-A982-AEC4-A1DC7F6850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text 2">
            <a:extLst>
              <a:ext uri="{FF2B5EF4-FFF2-40B4-BE49-F238E27FC236}">
                <a16:creationId xmlns:a16="http://schemas.microsoft.com/office/drawing/2014/main" id="{9404800C-7835-DE62-7941-1FA853DC45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1A3D9564-B0E4-761C-2305-A5F711CA8B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C4386-4F14-4578-8AEB-8144C74AF1EC}" type="datetimeFigureOut">
              <a:rPr lang="ro-RO" smtClean="0"/>
              <a:t>07.05.2026</a:t>
            </a:fld>
            <a:endParaRPr lang="ro-RO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5D5AE432-1BCA-8780-54F0-64F741FFD1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67EE5012-61A6-08A5-36AB-3E4615D07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357B1-27AB-4CAF-80E2-9A755C6A3572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6778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uă tipuri de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DD3CC9BE-0CF0-3ED3-E752-21B993EA62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8688DB3D-C356-2996-712D-3C349BB8B2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4" name="Substituent conținut 3">
            <a:extLst>
              <a:ext uri="{FF2B5EF4-FFF2-40B4-BE49-F238E27FC236}">
                <a16:creationId xmlns:a16="http://schemas.microsoft.com/office/drawing/2014/main" id="{19B5CED2-1B80-8B9A-3917-0796389B75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5" name="Substituent dată 4">
            <a:extLst>
              <a:ext uri="{FF2B5EF4-FFF2-40B4-BE49-F238E27FC236}">
                <a16:creationId xmlns:a16="http://schemas.microsoft.com/office/drawing/2014/main" id="{8FB1BAFC-9406-6F3F-1248-7F9C6753E8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C4386-4F14-4578-8AEB-8144C74AF1EC}" type="datetimeFigureOut">
              <a:rPr lang="ro-RO" smtClean="0"/>
              <a:t>07.05.2026</a:t>
            </a:fld>
            <a:endParaRPr lang="ro-RO"/>
          </a:p>
        </p:txBody>
      </p:sp>
      <p:sp>
        <p:nvSpPr>
          <p:cNvPr id="6" name="Substituent subsol 5">
            <a:extLst>
              <a:ext uri="{FF2B5EF4-FFF2-40B4-BE49-F238E27FC236}">
                <a16:creationId xmlns:a16="http://schemas.microsoft.com/office/drawing/2014/main" id="{15C7792F-C1CD-8E16-EE52-4377A83BEC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ubstituent număr diapozitiv 6">
            <a:extLst>
              <a:ext uri="{FF2B5EF4-FFF2-40B4-BE49-F238E27FC236}">
                <a16:creationId xmlns:a16="http://schemas.microsoft.com/office/drawing/2014/main" id="{4FD54F53-1DCB-999F-1D61-7581172F1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357B1-27AB-4CAF-80E2-9A755C6A3572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969123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ț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6821354A-F394-1481-B3A5-B8C9CFF3B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text 2">
            <a:extLst>
              <a:ext uri="{FF2B5EF4-FFF2-40B4-BE49-F238E27FC236}">
                <a16:creationId xmlns:a16="http://schemas.microsoft.com/office/drawing/2014/main" id="{601D6C40-AE16-1E20-D3CE-FB3E177316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Substituent conținut 3">
            <a:extLst>
              <a:ext uri="{FF2B5EF4-FFF2-40B4-BE49-F238E27FC236}">
                <a16:creationId xmlns:a16="http://schemas.microsoft.com/office/drawing/2014/main" id="{A4E93D3E-888E-BCE1-BA4E-86B665DD39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5" name="Substituent text 4">
            <a:extLst>
              <a:ext uri="{FF2B5EF4-FFF2-40B4-BE49-F238E27FC236}">
                <a16:creationId xmlns:a16="http://schemas.microsoft.com/office/drawing/2014/main" id="{4FF7C5B4-CD7B-9E0A-E6A0-70437FC08D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6" name="Substituent conținut 5">
            <a:extLst>
              <a:ext uri="{FF2B5EF4-FFF2-40B4-BE49-F238E27FC236}">
                <a16:creationId xmlns:a16="http://schemas.microsoft.com/office/drawing/2014/main" id="{A1EA86E8-9B98-E63E-1969-F63FB60364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7" name="Substituent dată 6">
            <a:extLst>
              <a:ext uri="{FF2B5EF4-FFF2-40B4-BE49-F238E27FC236}">
                <a16:creationId xmlns:a16="http://schemas.microsoft.com/office/drawing/2014/main" id="{EFBC6554-54BC-E0BA-2F1A-6FE73E497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C4386-4F14-4578-8AEB-8144C74AF1EC}" type="datetimeFigureOut">
              <a:rPr lang="ro-RO" smtClean="0"/>
              <a:t>07.05.2026</a:t>
            </a:fld>
            <a:endParaRPr lang="ro-RO"/>
          </a:p>
        </p:txBody>
      </p:sp>
      <p:sp>
        <p:nvSpPr>
          <p:cNvPr id="8" name="Substituent subsol 7">
            <a:extLst>
              <a:ext uri="{FF2B5EF4-FFF2-40B4-BE49-F238E27FC236}">
                <a16:creationId xmlns:a16="http://schemas.microsoft.com/office/drawing/2014/main" id="{25ECB2B9-4AF6-EED5-DB94-C9079EE37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ubstituent număr diapozitiv 8">
            <a:extLst>
              <a:ext uri="{FF2B5EF4-FFF2-40B4-BE49-F238E27FC236}">
                <a16:creationId xmlns:a16="http://schemas.microsoft.com/office/drawing/2014/main" id="{87668F45-03AE-BD5D-CACA-6F16013F9D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357B1-27AB-4CAF-80E2-9A755C6A3572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690939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oar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63DD7346-FC32-C91B-E4D5-9E398B37F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dată 2">
            <a:extLst>
              <a:ext uri="{FF2B5EF4-FFF2-40B4-BE49-F238E27FC236}">
                <a16:creationId xmlns:a16="http://schemas.microsoft.com/office/drawing/2014/main" id="{788BD39A-64F9-0495-13DA-AF1E74346C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C4386-4F14-4578-8AEB-8144C74AF1EC}" type="datetimeFigureOut">
              <a:rPr lang="ro-RO" smtClean="0"/>
              <a:t>07.05.2026</a:t>
            </a:fld>
            <a:endParaRPr lang="ro-RO"/>
          </a:p>
        </p:txBody>
      </p:sp>
      <p:sp>
        <p:nvSpPr>
          <p:cNvPr id="4" name="Substituent subsol 3">
            <a:extLst>
              <a:ext uri="{FF2B5EF4-FFF2-40B4-BE49-F238E27FC236}">
                <a16:creationId xmlns:a16="http://schemas.microsoft.com/office/drawing/2014/main" id="{F86FCFE2-3C8C-D87E-CD99-D599A15F9C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ubstituent număr diapozitiv 4">
            <a:extLst>
              <a:ext uri="{FF2B5EF4-FFF2-40B4-BE49-F238E27FC236}">
                <a16:creationId xmlns:a16="http://schemas.microsoft.com/office/drawing/2014/main" id="{B81A7248-22BC-33A6-5626-4B7BBC9D7D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357B1-27AB-4CAF-80E2-9A755C6A3572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89978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ecomple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dată 1">
            <a:extLst>
              <a:ext uri="{FF2B5EF4-FFF2-40B4-BE49-F238E27FC236}">
                <a16:creationId xmlns:a16="http://schemas.microsoft.com/office/drawing/2014/main" id="{B5CB4DAC-7121-F0F9-CFAC-0FEEB2EFB1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C4386-4F14-4578-8AEB-8144C74AF1EC}" type="datetimeFigureOut">
              <a:rPr lang="ro-RO" smtClean="0"/>
              <a:t>07.05.2026</a:t>
            </a:fld>
            <a:endParaRPr lang="ro-RO"/>
          </a:p>
        </p:txBody>
      </p:sp>
      <p:sp>
        <p:nvSpPr>
          <p:cNvPr id="3" name="Substituent subsol 2">
            <a:extLst>
              <a:ext uri="{FF2B5EF4-FFF2-40B4-BE49-F238E27FC236}">
                <a16:creationId xmlns:a16="http://schemas.microsoft.com/office/drawing/2014/main" id="{E02B4952-7058-CFBA-4C11-E0E5C6EE85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ubstituent număr diapozitiv 3">
            <a:extLst>
              <a:ext uri="{FF2B5EF4-FFF2-40B4-BE49-F238E27FC236}">
                <a16:creationId xmlns:a16="http://schemas.microsoft.com/office/drawing/2014/main" id="{260AAF03-9775-49C1-A9C1-169D8A1EBD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357B1-27AB-4CAF-80E2-9A755C6A3572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897909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ținu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0EB6BADF-B360-16F9-549D-43E4408173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677DCCFA-0844-7C42-AB2A-8A2A641FB3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4" name="Substituent text 3">
            <a:extLst>
              <a:ext uri="{FF2B5EF4-FFF2-40B4-BE49-F238E27FC236}">
                <a16:creationId xmlns:a16="http://schemas.microsoft.com/office/drawing/2014/main" id="{B78043F9-C54C-EA48-CA6C-BE1261C176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5" name="Substituent dată 4">
            <a:extLst>
              <a:ext uri="{FF2B5EF4-FFF2-40B4-BE49-F238E27FC236}">
                <a16:creationId xmlns:a16="http://schemas.microsoft.com/office/drawing/2014/main" id="{6003D33E-6041-C726-553E-3483F914D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C4386-4F14-4578-8AEB-8144C74AF1EC}" type="datetimeFigureOut">
              <a:rPr lang="ro-RO" smtClean="0"/>
              <a:t>07.05.2026</a:t>
            </a:fld>
            <a:endParaRPr lang="ro-RO"/>
          </a:p>
        </p:txBody>
      </p:sp>
      <p:sp>
        <p:nvSpPr>
          <p:cNvPr id="6" name="Substituent subsol 5">
            <a:extLst>
              <a:ext uri="{FF2B5EF4-FFF2-40B4-BE49-F238E27FC236}">
                <a16:creationId xmlns:a16="http://schemas.microsoft.com/office/drawing/2014/main" id="{C99F47FA-9E42-AD33-3719-611CEE53D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ubstituent număr diapozitiv 6">
            <a:extLst>
              <a:ext uri="{FF2B5EF4-FFF2-40B4-BE49-F238E27FC236}">
                <a16:creationId xmlns:a16="http://schemas.microsoft.com/office/drawing/2014/main" id="{73715169-9111-925F-290B-DF31ACFEE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357B1-27AB-4CAF-80E2-9A755C6A3572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0543147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ine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44C9BC14-145F-81E5-E75B-535BA353EB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imagine 2">
            <a:extLst>
              <a:ext uri="{FF2B5EF4-FFF2-40B4-BE49-F238E27FC236}">
                <a16:creationId xmlns:a16="http://schemas.microsoft.com/office/drawing/2014/main" id="{C387A1F5-FCFF-9791-A5D8-C118823C54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Substituent text 3">
            <a:extLst>
              <a:ext uri="{FF2B5EF4-FFF2-40B4-BE49-F238E27FC236}">
                <a16:creationId xmlns:a16="http://schemas.microsoft.com/office/drawing/2014/main" id="{6C3BECC3-3834-75F8-4E3F-8C8E56C6C4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5" name="Substituent dată 4">
            <a:extLst>
              <a:ext uri="{FF2B5EF4-FFF2-40B4-BE49-F238E27FC236}">
                <a16:creationId xmlns:a16="http://schemas.microsoft.com/office/drawing/2014/main" id="{E209CFF8-269F-15B3-0AEA-179DCC2FB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C4386-4F14-4578-8AEB-8144C74AF1EC}" type="datetimeFigureOut">
              <a:rPr lang="ro-RO" smtClean="0"/>
              <a:t>07.05.2026</a:t>
            </a:fld>
            <a:endParaRPr lang="ro-RO"/>
          </a:p>
        </p:txBody>
      </p:sp>
      <p:sp>
        <p:nvSpPr>
          <p:cNvPr id="6" name="Substituent subsol 5">
            <a:extLst>
              <a:ext uri="{FF2B5EF4-FFF2-40B4-BE49-F238E27FC236}">
                <a16:creationId xmlns:a16="http://schemas.microsoft.com/office/drawing/2014/main" id="{7228ACF9-341D-1BE6-A32C-D16DCF7BE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ubstituent număr diapozitiv 6">
            <a:extLst>
              <a:ext uri="{FF2B5EF4-FFF2-40B4-BE49-F238E27FC236}">
                <a16:creationId xmlns:a16="http://schemas.microsoft.com/office/drawing/2014/main" id="{168C0A05-8FD6-AA37-DA47-05A25B55F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357B1-27AB-4CAF-80E2-9A755C6A3572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553607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titlu 1">
            <a:extLst>
              <a:ext uri="{FF2B5EF4-FFF2-40B4-BE49-F238E27FC236}">
                <a16:creationId xmlns:a16="http://schemas.microsoft.com/office/drawing/2014/main" id="{21132196-6413-AFA2-1CA5-AA843457B9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text 2">
            <a:extLst>
              <a:ext uri="{FF2B5EF4-FFF2-40B4-BE49-F238E27FC236}">
                <a16:creationId xmlns:a16="http://schemas.microsoft.com/office/drawing/2014/main" id="{0808478B-0A16-F81A-1AD5-A2CAFC139B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CB7A7C44-6406-4A3A-2E92-6670E56307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26C4386-4F14-4578-8AEB-8144C74AF1EC}" type="datetimeFigureOut">
              <a:rPr lang="ro-RO" smtClean="0"/>
              <a:t>07.05.2026</a:t>
            </a:fld>
            <a:endParaRPr lang="ro-RO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4D2A3BD3-C706-60C2-F8AB-9727CD4AA8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DC758317-E538-F619-0D9F-0D1C0FBEF8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F0357B1-27AB-4CAF-80E2-9A755C6A3572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957163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lege6.ro/App/Document/ge4denjygazq/hotararea-nr-764-2017-pentru-aprobarea-normelor-privind-recunoasterea-diplomelor-certificatelor-si-titlurilor-de-medic-specialist-eliberate-de-un-stat-tert-altul-decat-australia-canada-israel-noua-zee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100019BC-3B72-862A-C1A7-FE0A61B69AB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o-RO" b="1" dirty="0"/>
              <a:t>Schema Procesului de Recunoaștere a Titlului de Medic Specialist (State Terțe)</a:t>
            </a:r>
            <a:br>
              <a:rPr lang="ro-RO" dirty="0"/>
            </a:br>
            <a:endParaRPr lang="ro-RO" dirty="0"/>
          </a:p>
        </p:txBody>
      </p:sp>
      <p:sp>
        <p:nvSpPr>
          <p:cNvPr id="3" name="Subtitlu 2">
            <a:extLst>
              <a:ext uri="{FF2B5EF4-FFF2-40B4-BE49-F238E27FC236}">
                <a16:creationId xmlns:a16="http://schemas.microsoft.com/office/drawing/2014/main" id="{2EEAEF84-AB77-AC7F-B90E-7FEF0972DBD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o-RO" dirty="0"/>
              <a:t>Acest ghid este destinat medicilor specialiști care au obținut titlul într-un stat terț (altul decât Australia, Canada, Israel, Noua Zeelandă și SUA) și doresc recunoașterea acestuia în România.</a:t>
            </a:r>
          </a:p>
          <a:p>
            <a:r>
              <a:rPr lang="ro-RO" u="sng" dirty="0">
                <a:hlinkClick r:id="rId2"/>
              </a:rPr>
              <a:t>Hotărâre 764/2017</a:t>
            </a: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20658533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52CCA60A-BB3D-8648-FEE2-8842A94F38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389" y="901264"/>
            <a:ext cx="10824409" cy="735032"/>
          </a:xfrm>
        </p:spPr>
        <p:txBody>
          <a:bodyPr>
            <a:normAutofit fontScale="90000"/>
          </a:bodyPr>
          <a:lstStyle/>
          <a:p>
            <a:br>
              <a:rPr lang="ro-RO" sz="2000" dirty="0"/>
            </a:br>
            <a:br>
              <a:rPr lang="ro-RO" sz="2000" dirty="0"/>
            </a:br>
            <a:br>
              <a:rPr lang="ro-RO" sz="2000" dirty="0"/>
            </a:br>
            <a:br>
              <a:rPr lang="ro-RO" sz="2000" dirty="0"/>
            </a:br>
            <a:br>
              <a:rPr lang="ro-RO" sz="2000" dirty="0"/>
            </a:br>
            <a:r>
              <a:rPr lang="ro-RO" dirty="0"/>
              <a:t>Se aplică : </a:t>
            </a:r>
            <a:br>
              <a:rPr lang="ro-RO" sz="2000" dirty="0"/>
            </a:br>
            <a:r>
              <a:rPr lang="ro-RO" sz="4000" dirty="0"/>
              <a:t>În cazul în care nu sunt întrunite în totalitate următoarele cerințe: </a:t>
            </a:r>
            <a:br>
              <a:rPr lang="ro-RO" sz="2000" dirty="0"/>
            </a:br>
            <a:br>
              <a:rPr lang="ro-RO" sz="2000" dirty="0"/>
            </a:br>
            <a:br>
              <a:rPr lang="ro-RO" sz="2000" dirty="0"/>
            </a:br>
            <a:br>
              <a:rPr lang="ro-RO" sz="2000" dirty="0"/>
            </a:br>
            <a:br>
              <a:rPr lang="ro-RO" sz="2000" dirty="0"/>
            </a:br>
            <a:endParaRPr lang="ro-RO" sz="2000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DAE358B8-2400-18E9-D336-BB3C5DDBC5F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529389" y="2408317"/>
            <a:ext cx="10824409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- </a:t>
            </a:r>
            <a:r>
              <a:rPr kumimoji="0" lang="ro-RO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pregăirea</a:t>
            </a:r>
            <a:r>
              <a:rPr kumimoji="0" lang="ro-RO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s-a efectuat </a:t>
            </a:r>
            <a:r>
              <a:rPr kumimoji="0" lang="it-IT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în una dintre specialitățile medicale prevăzute de Nomenclatorul de specialități medicale</a:t>
            </a:r>
            <a:r>
              <a:rPr kumimoji="0" lang="ro-RO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în vigoare în România, </a:t>
            </a:r>
            <a:br>
              <a:rPr kumimoji="0" lang="ro-RO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</a:br>
            <a:r>
              <a:rPr kumimoji="0" lang="ro-RO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- condițiile de organizare, desfășurare și supraveghere a formării, durata și curriculumul de pregătire teoretică și practică în specialitate sunt similare/echivalente condițiilor de formare prevăzute în România de normele în vigoare pentru specialitatea în cauză; </a:t>
            </a:r>
            <a:br>
              <a:rPr kumimoji="0" lang="ro-RO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</a:br>
            <a:r>
              <a:rPr kumimoji="0" lang="ro-RO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- comp </a:t>
            </a:r>
            <a:r>
              <a:rPr kumimoji="0" lang="ro-RO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etențele</a:t>
            </a:r>
            <a:r>
              <a:rPr kumimoji="0" lang="ro-RO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profesionale sunt similare celor atestate prin certificatul de medic specialist eliberat de Ministerul Sănătății în specialitatea respectivă</a:t>
            </a:r>
            <a:br>
              <a:rPr kumimoji="0" lang="ro-RO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</a:br>
            <a:r>
              <a:rPr kumimoji="0" lang="ro-RO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- titlu de calificare de medic specialist este eliberat de autoritatea competentă desemnată în temeiul actelor normative în vigoare în statul formator. </a:t>
            </a:r>
            <a:br>
              <a:rPr kumimoji="0" lang="ro-RO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</a:br>
            <a:endParaRPr kumimoji="0" lang="ro-RO" altLang="ro-RO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45234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5CE71A30-D3C6-EFD4-64DA-4EA24C5CDD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tabLst/>
              <a:defRPr/>
            </a:pPr>
            <a:r>
              <a:rPr kumimoji="0" lang="ro-RO" altLang="ro-RO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Proba de aptitudini</a:t>
            </a:r>
            <a:endParaRPr lang="ro-RO" sz="4000" dirty="0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0A487187-538E-52E1-66AB-A70152C9E1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o-RO" altLang="ro-RO" dirty="0">
                <a:solidFill>
                  <a:prstClr val="black"/>
                </a:solidFill>
                <a:latin typeface="Arial" panose="020B0604020202020204" pitchFamily="34" charset="0"/>
              </a:rPr>
              <a:t>constă în susținerea și promovarea a două componente, teoretică și clinică sau practică, în funcție de specialitate,</a:t>
            </a:r>
          </a:p>
          <a:p>
            <a:r>
              <a:rPr lang="ro-RO" altLang="ro-RO" dirty="0">
                <a:solidFill>
                  <a:prstClr val="black"/>
                </a:solidFill>
                <a:latin typeface="Arial" panose="020B0604020202020204" pitchFamily="34" charset="0"/>
              </a:rPr>
              <a:t>subiectele </a:t>
            </a:r>
            <a:r>
              <a:rPr lang="ro-RO" altLang="ro-RO" dirty="0" err="1">
                <a:solidFill>
                  <a:prstClr val="black"/>
                </a:solidFill>
                <a:latin typeface="Arial" panose="020B0604020202020204" pitchFamily="34" charset="0"/>
              </a:rPr>
              <a:t>făc</a:t>
            </a:r>
            <a:r>
              <a:rPr lang="ro-RO" altLang="ro-RO" dirty="0">
                <a:solidFill>
                  <a:prstClr val="black"/>
                </a:solidFill>
                <a:latin typeface="Arial" panose="020B0604020202020204" pitchFamily="34" charset="0"/>
              </a:rPr>
              <a:t> parte din tematica examenului de medic specialist aflată în vigoare. </a:t>
            </a:r>
          </a:p>
          <a:p>
            <a:r>
              <a:rPr lang="ro-RO" altLang="ro-RO" dirty="0">
                <a:solidFill>
                  <a:prstClr val="black"/>
                </a:solidFill>
                <a:latin typeface="Arial" panose="020B0604020202020204" pitchFamily="34" charset="0"/>
              </a:rPr>
              <a:t>Punctajul de promovare a fiecărei probe este de minimum 7,00, pe baza baremului întocmit de comisia de examinare. </a:t>
            </a:r>
          </a:p>
          <a:p>
            <a:r>
              <a:rPr lang="ro-RO" altLang="ro-RO" dirty="0">
                <a:solidFill>
                  <a:prstClr val="black"/>
                </a:solidFill>
                <a:latin typeface="Arial" panose="020B0604020202020204" pitchFamily="34" charset="0"/>
              </a:rPr>
              <a:t>Proba de aptitudini profesionale se consideră promovată dacă la finalizarea examinării solicitantul obține minimum media 7,00.</a:t>
            </a:r>
          </a:p>
          <a:p>
            <a:r>
              <a:rPr lang="ro-RO" altLang="ro-RO" dirty="0">
                <a:solidFill>
                  <a:prstClr val="black"/>
                </a:solidFill>
                <a:latin typeface="Arial" panose="020B0604020202020204" pitchFamily="34" charset="0"/>
              </a:rPr>
              <a:t>Rezultatul probei de aptitudini profesionale se comunică de către comisia de examinare în scris solicitantului și Ministerului Sănătății împreună cu procesul-verbal încheiat în acest scop.</a:t>
            </a:r>
            <a:br>
              <a:rPr lang="ro-RO" altLang="ro-RO" dirty="0">
                <a:solidFill>
                  <a:prstClr val="black"/>
                </a:solidFill>
                <a:latin typeface="Arial" panose="020B0604020202020204" pitchFamily="34" charset="0"/>
              </a:rPr>
            </a:b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38727657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D02C7C90-62B3-12EC-B23D-A0D4CBE8B5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CMR Decizia 15/2025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56908632-309B-FFF8-53D0-4BC3E26139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o-RO" dirty="0"/>
              <a:t>Taxa de evaluare profesională în vederea recunoașterii titlurilor de calificare obținute în state terțe și funcționării comisiilor mixte aprobate prin ordin al Ministrului Sănătății.</a:t>
            </a:r>
          </a:p>
          <a:p>
            <a:pPr lvl="1"/>
            <a:r>
              <a:rPr lang="ro-RO" dirty="0"/>
              <a:t>Diplome eliberate de un stat terț, altul decât Australia, Noua Zeelandă și Statele Unite ale Americii este de 1000 de euro.</a:t>
            </a:r>
          </a:p>
          <a:p>
            <a:pPr lvl="1"/>
            <a:r>
              <a:rPr lang="ro-RO" dirty="0"/>
              <a:t>Dacă evaluarea profesională presupune și proba de aptitudini, taxa se dublează,</a:t>
            </a:r>
          </a:p>
          <a:p>
            <a:pPr lvl="1"/>
            <a:r>
              <a:rPr lang="ro-RO" dirty="0"/>
              <a:t>Plata se face în lei, la cursul euro din ziua plății, în contul </a:t>
            </a:r>
          </a:p>
          <a:p>
            <a:pPr lvl="1"/>
            <a:r>
              <a:rPr lang="ro-RO" dirty="0"/>
              <a:t>RO28BRDE441SV73477554410</a:t>
            </a:r>
          </a:p>
          <a:p>
            <a:pPr lvl="1"/>
            <a:r>
              <a:rPr lang="ro-RO" dirty="0"/>
              <a:t>CUI 9708419</a:t>
            </a:r>
          </a:p>
          <a:p>
            <a:pPr lvl="1"/>
            <a:r>
              <a:rPr lang="ro-RO" dirty="0"/>
              <a:t>Beneficiar – Colegiul Medicilor din România</a:t>
            </a:r>
          </a:p>
          <a:p>
            <a:pPr lvl="1"/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24877031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25AA1196-9E54-A596-4977-4949EE849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Taxa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F91B4864-724F-E66E-8CF0-7AE30F4B01E1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676" b="71338"/>
          <a:stretch>
            <a:fillRect/>
          </a:stretch>
        </p:blipFill>
        <p:spPr bwMode="auto">
          <a:xfrm>
            <a:off x="-6739384" y="895275"/>
            <a:ext cx="22949098" cy="4240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51557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F5DDBA27-DA53-7532-62D4-41CD48AF1B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o-RO" sz="3600" b="1" dirty="0"/>
              <a:t>Etapa 1:</a:t>
            </a:r>
            <a:br>
              <a:rPr lang="ro-RO" sz="3600" b="1" dirty="0"/>
            </a:br>
            <a:r>
              <a:rPr lang="ro-RO" sz="3600" b="1" dirty="0"/>
              <a:t> Pregătirea și Depunerea Dosarului la Ministerul Sănătății</a:t>
            </a:r>
            <a:br>
              <a:rPr lang="ro-RO" dirty="0"/>
            </a:br>
            <a:r>
              <a:rPr lang="ro-RO" sz="2200" dirty="0"/>
              <a:t>Dosarul trebuie să fie complet pentru a evita întârzieri.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173CD0BA-5C02-F7A2-75E2-3A864E3F10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ro-RO" b="1" dirty="0"/>
              <a:t>A. Documente Necesare (</a:t>
            </a:r>
            <a:r>
              <a:rPr lang="ro-RO" b="1" dirty="0" err="1"/>
              <a:t>Checklist</a:t>
            </a:r>
            <a:r>
              <a:rPr lang="ro-RO" b="1" dirty="0"/>
              <a:t>):</a:t>
            </a:r>
            <a:endParaRPr lang="ro-RO" sz="2400" dirty="0"/>
          </a:p>
          <a:p>
            <a:pPr lvl="0"/>
            <a:r>
              <a:rPr lang="ro-RO" b="1" dirty="0"/>
              <a:t>Cerere de recunoaștere:</a:t>
            </a:r>
            <a:r>
              <a:rPr lang="ro-RO" dirty="0"/>
              <a:t> Trebuie să includă datele de contact complete (adresă, telefon, e-mail).</a:t>
            </a:r>
            <a:endParaRPr lang="ro-RO" sz="2400" dirty="0"/>
          </a:p>
          <a:p>
            <a:pPr lvl="0"/>
            <a:r>
              <a:rPr lang="ro-RO" b="1" dirty="0"/>
              <a:t>Document de identitate:</a:t>
            </a:r>
            <a:r>
              <a:rPr lang="ro-RO" dirty="0"/>
              <a:t> Copie (pașaport, carte de identitate).</a:t>
            </a:r>
            <a:endParaRPr lang="ro-RO" sz="2400" dirty="0"/>
          </a:p>
          <a:p>
            <a:pPr lvl="0"/>
            <a:r>
              <a:rPr lang="ro-RO" b="1" dirty="0"/>
              <a:t>Dovada calificării de medic:</a:t>
            </a:r>
            <a:endParaRPr lang="ro-RO" sz="2400" dirty="0"/>
          </a:p>
          <a:p>
            <a:pPr lvl="1"/>
            <a:r>
              <a:rPr lang="ro-RO" dirty="0"/>
              <a:t>Diplomă de medic </a:t>
            </a:r>
            <a:r>
              <a:rPr lang="ro-RO" sz="2500" dirty="0"/>
              <a:t>(licență) eliberată </a:t>
            </a:r>
            <a:r>
              <a:rPr lang="ro-RO" dirty="0"/>
              <a:t>în România, UE, SEE sau Elveția.</a:t>
            </a:r>
            <a:endParaRPr lang="ro-RO" sz="2000" dirty="0"/>
          </a:p>
          <a:p>
            <a:pPr lvl="1"/>
            <a:r>
              <a:rPr lang="ro-RO" dirty="0"/>
              <a:t>SAU Atestat de recunoaștere a studiilor eliberat de Ministerul Educației Naționale (dacă diploma de </a:t>
            </a:r>
            <a:r>
              <a:rPr lang="ro-RO" sz="2500" dirty="0"/>
              <a:t>medic  (licență)  este dintr-un </a:t>
            </a:r>
            <a:r>
              <a:rPr lang="ro-RO" dirty="0"/>
              <a:t>stat terț).</a:t>
            </a:r>
            <a:endParaRPr lang="ro-RO" sz="2000" dirty="0"/>
          </a:p>
          <a:p>
            <a:pPr lvl="0"/>
            <a:r>
              <a:rPr lang="ro-RO" b="1" dirty="0"/>
              <a:t>Titlul de medic specialist:</a:t>
            </a:r>
            <a:r>
              <a:rPr lang="ro-RO" dirty="0"/>
              <a:t> Copie legalizată.</a:t>
            </a:r>
            <a:endParaRPr lang="ro-RO" sz="2400" dirty="0"/>
          </a:p>
          <a:p>
            <a:pPr lvl="0"/>
            <a:r>
              <a:rPr lang="ro-RO" b="1" dirty="0"/>
              <a:t>Documente privind formarea în specialitate (din statul terț):</a:t>
            </a:r>
            <a:endParaRPr lang="ro-RO" sz="2400" dirty="0"/>
          </a:p>
          <a:p>
            <a:pPr lvl="1"/>
            <a:r>
              <a:rPr lang="ro-RO" dirty="0"/>
              <a:t>Durata exactă a specializării (ani, luni, ore/săptămână).</a:t>
            </a:r>
            <a:endParaRPr lang="ro-RO" sz="2000" dirty="0"/>
          </a:p>
          <a:p>
            <a:pPr lvl="1"/>
            <a:r>
              <a:rPr lang="ro-RO" dirty="0"/>
              <a:t>Curriculumul detaliat al pregătirii.</a:t>
            </a:r>
            <a:endParaRPr lang="ro-RO" sz="2000" dirty="0"/>
          </a:p>
          <a:p>
            <a:pPr lvl="1"/>
            <a:r>
              <a:rPr lang="ro-RO" dirty="0"/>
              <a:t>Competențele atestate de titlu.</a:t>
            </a:r>
            <a:endParaRPr lang="ro-RO" sz="2000" dirty="0"/>
          </a:p>
          <a:p>
            <a:pPr lvl="0"/>
            <a:r>
              <a:rPr lang="ro-RO" b="1" dirty="0"/>
              <a:t>Experiență profesională și educație medicală continuă:</a:t>
            </a:r>
            <a:r>
              <a:rPr lang="ro-RO" dirty="0"/>
              <a:t> Documente doveditoare.</a:t>
            </a:r>
            <a:endParaRPr lang="ro-RO" sz="2400" dirty="0"/>
          </a:p>
          <a:p>
            <a:pPr lvl="0"/>
            <a:r>
              <a:rPr lang="ro-RO" b="1" dirty="0"/>
              <a:t>Certificat de sănătate fizică și psihică:</a:t>
            </a:r>
            <a:r>
              <a:rPr lang="ro-RO" dirty="0"/>
              <a:t> </a:t>
            </a:r>
            <a:r>
              <a:rPr lang="ro-RO" b="1" dirty="0"/>
              <a:t>(Valabilitate: 3 luni de la emitere)</a:t>
            </a:r>
            <a:r>
              <a:rPr lang="ro-RO" dirty="0"/>
              <a:t>.</a:t>
            </a:r>
            <a:endParaRPr lang="ro-RO" sz="2400" dirty="0"/>
          </a:p>
          <a:p>
            <a:pPr lvl="0"/>
            <a:r>
              <a:rPr lang="ro-RO" b="1" dirty="0"/>
              <a:t>Certificat de "bună practică" (</a:t>
            </a:r>
            <a:r>
              <a:rPr lang="ro-RO" b="1" dirty="0" err="1"/>
              <a:t>Good</a:t>
            </a:r>
            <a:r>
              <a:rPr lang="ro-RO" b="1" dirty="0"/>
              <a:t> </a:t>
            </a:r>
            <a:r>
              <a:rPr lang="ro-RO" b="1" dirty="0" err="1"/>
              <a:t>Standing</a:t>
            </a:r>
            <a:r>
              <a:rPr lang="ro-RO" b="1" dirty="0"/>
              <a:t>):</a:t>
            </a:r>
            <a:endParaRPr lang="ro-RO" sz="2400" dirty="0"/>
          </a:p>
          <a:p>
            <a:pPr lvl="1"/>
            <a:r>
              <a:rPr lang="ro-RO" dirty="0"/>
              <a:t>Atestat privind onorabilitatea și moralitatea.</a:t>
            </a:r>
            <a:endParaRPr lang="ro-RO" sz="2000" dirty="0"/>
          </a:p>
          <a:p>
            <a:pPr lvl="1"/>
            <a:r>
              <a:rPr lang="ro-RO" dirty="0"/>
              <a:t>Confirmarea inexistenței suspendărilor sau interdicțiilor de a profesa. </a:t>
            </a:r>
            <a:r>
              <a:rPr lang="ro-RO" b="1" dirty="0"/>
              <a:t>(Valabilitate: 3 luni de la emitere)</a:t>
            </a:r>
            <a:r>
              <a:rPr lang="ro-RO" dirty="0"/>
              <a:t>.</a:t>
            </a:r>
            <a:endParaRPr lang="ro-RO" sz="2000" dirty="0"/>
          </a:p>
          <a:p>
            <a:pPr lvl="0"/>
            <a:r>
              <a:rPr lang="ro-RO" b="1" dirty="0"/>
              <a:t>Cazier judiciar:</a:t>
            </a:r>
            <a:r>
              <a:rPr lang="ro-RO" dirty="0"/>
              <a:t> Din statul în care a profesat. </a:t>
            </a:r>
            <a:r>
              <a:rPr lang="ro-RO" b="1" dirty="0"/>
              <a:t>(Valabilitate: 3 luni de la emitere)</a:t>
            </a:r>
            <a:r>
              <a:rPr lang="ro-RO" dirty="0"/>
              <a:t>.</a:t>
            </a:r>
            <a:endParaRPr lang="ro-RO" sz="2400" dirty="0"/>
          </a:p>
          <a:p>
            <a:pPr lvl="0"/>
            <a:r>
              <a:rPr lang="ro-RO" b="1" dirty="0"/>
              <a:t>Dovada cunoașterii limbii române:</a:t>
            </a:r>
            <a:r>
              <a:rPr lang="ro-RO" dirty="0"/>
              <a:t> Certificat sau pașaport lingvistic (excepție pentru cetățenii români).</a:t>
            </a:r>
            <a:endParaRPr lang="ro-RO" sz="2400" dirty="0"/>
          </a:p>
          <a:p>
            <a:pPr lvl="0"/>
            <a:r>
              <a:rPr lang="ro-RO" b="1" dirty="0"/>
              <a:t>Dovada achitării taxei de evaluare:</a:t>
            </a:r>
            <a:r>
              <a:rPr lang="ro-RO" dirty="0"/>
              <a:t> Taxa se plătește în contul Colegiului Medicilor din România (CMR).</a:t>
            </a:r>
            <a:endParaRPr lang="ro-RO" sz="2400" dirty="0"/>
          </a:p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30689321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7D9A3F9E-8E8F-655D-F9D7-B515125451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o-RO" sz="3600" b="1" dirty="0"/>
              <a:t>Etapa 1:</a:t>
            </a:r>
            <a:br>
              <a:rPr lang="ro-RO" sz="3600" b="1" dirty="0"/>
            </a:br>
            <a:r>
              <a:rPr lang="ro-RO" sz="3600" b="1" dirty="0"/>
              <a:t> Pregătirea și Depunerea Dosarului la Ministerul Sănătății</a:t>
            </a:r>
            <a:br>
              <a:rPr lang="ro-RO" dirty="0"/>
            </a:br>
            <a:r>
              <a:rPr lang="ro-RO" sz="2200" dirty="0"/>
              <a:t>Dosarul trebuie să fie complet pentru a evita întârzieri.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50F25D1E-E4C9-6145-27F2-891F6E6504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4734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ro-RO" b="1" dirty="0"/>
              <a:t>B. Cerințe Esențiale pentru Documente:</a:t>
            </a:r>
            <a:endParaRPr lang="ro-RO" dirty="0"/>
          </a:p>
          <a:p>
            <a:pPr lvl="0"/>
            <a:r>
              <a:rPr lang="ro-RO" b="1" dirty="0"/>
              <a:t>Traduceri Legalizate:</a:t>
            </a:r>
            <a:r>
              <a:rPr lang="ro-RO" dirty="0"/>
              <a:t> Toate documentele emise într-o limbă străină (de la punctul A ) trebuie însoțite de traduceri legalizate în limba română, în original.</a:t>
            </a:r>
          </a:p>
          <a:p>
            <a:pPr lvl="0"/>
            <a:r>
              <a:rPr lang="ro-RO" b="1" dirty="0"/>
              <a:t>Valabilitate:</a:t>
            </a:r>
            <a:r>
              <a:rPr lang="ro-RO" dirty="0"/>
              <a:t> Atenție la valabilitatea de 3 luni pentru certificatul de sănătate, cel de bună practică și cazierul judiciar.</a:t>
            </a:r>
          </a:p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26573737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C6AA90A3-2FEC-8EC6-BCD2-944D95E8C9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o-RO" sz="3600" b="1" dirty="0"/>
              <a:t>Etapa 2: </a:t>
            </a:r>
            <a:br>
              <a:rPr lang="ro-RO" sz="3600" b="1" dirty="0"/>
            </a:br>
            <a:r>
              <a:rPr lang="ro-RO" sz="3600" b="1" dirty="0"/>
              <a:t>Procesul de Evaluare (Durata maximă: 90 de zile)</a:t>
            </a:r>
            <a:br>
              <a:rPr lang="ro-RO" dirty="0"/>
            </a:br>
            <a:r>
              <a:rPr lang="ro-RO" sz="2200" dirty="0"/>
              <a:t>După depunerea dosarului complet, începe procedura oficială de analiză.</a:t>
            </a:r>
            <a:br>
              <a:rPr lang="ro-RO" dirty="0"/>
            </a:br>
            <a:endParaRPr lang="ro-RO" dirty="0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7DD5534F-B5D1-9056-4A52-D3BECC577B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ro-RO" b="1" dirty="0"/>
              <a:t>Trimitere către Comisia Mixtă:</a:t>
            </a:r>
            <a:r>
              <a:rPr lang="ro-RO" dirty="0"/>
              <a:t> Ministerul Sănătății (MS) trimite dosarul la Comisia Mixtă (formată din reprezentanți MS și CMR) în termen de </a:t>
            </a:r>
            <a:r>
              <a:rPr lang="ro-RO" b="1" dirty="0"/>
              <a:t>30 de zile</a:t>
            </a:r>
            <a:r>
              <a:rPr lang="ro-RO" dirty="0"/>
              <a:t>.</a:t>
            </a:r>
            <a:endParaRPr lang="ro-RO" sz="2400" dirty="0"/>
          </a:p>
          <a:p>
            <a:pPr lvl="0"/>
            <a:r>
              <a:rPr lang="ro-RO" b="1" dirty="0"/>
              <a:t>Analiza Comisiei Mixte:</a:t>
            </a:r>
            <a:r>
              <a:rPr lang="ro-RO" dirty="0"/>
              <a:t> Comisia verifică dacă formarea din statul terț este echivalentă cu cea din România, analizând:</a:t>
            </a:r>
            <a:endParaRPr lang="ro-RO" sz="2400" dirty="0"/>
          </a:p>
          <a:p>
            <a:pPr lvl="1"/>
            <a:r>
              <a:rPr lang="ro-RO" dirty="0"/>
              <a:t>Durata și curriculumul de pregătire.</a:t>
            </a:r>
            <a:endParaRPr lang="ro-RO" sz="2000" dirty="0"/>
          </a:p>
          <a:p>
            <a:pPr lvl="1"/>
            <a:r>
              <a:rPr lang="ro-RO" dirty="0"/>
              <a:t>Competențele profesionale dobândite.</a:t>
            </a:r>
            <a:endParaRPr lang="ro-RO" sz="2000" dirty="0"/>
          </a:p>
          <a:p>
            <a:pPr lvl="1"/>
            <a:r>
              <a:rPr lang="ro-RO" dirty="0"/>
              <a:t>Dacă specialitatea există în Nomenclatorul din România.</a:t>
            </a:r>
            <a:endParaRPr lang="ro-RO" sz="2000" dirty="0"/>
          </a:p>
          <a:p>
            <a:pPr lvl="0"/>
            <a:r>
              <a:rPr lang="ro-RO" b="1" dirty="0"/>
              <a:t>Solicitare de documente suplimentare (dacă este cazul):</a:t>
            </a:r>
            <a:r>
              <a:rPr lang="ro-RO" dirty="0"/>
              <a:t> Comisia poate cere documente adiționale. Termenul de 90 de zile se poate prelungi dacă documentele nu sunt depuse la timp.</a:t>
            </a:r>
            <a:endParaRPr lang="ro-RO" sz="2400" dirty="0"/>
          </a:p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40783657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DD0C0354-1E26-99DB-DB7D-928562CC23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o-RO" sz="4000" b="1" dirty="0"/>
              <a:t>Etapa 3: Decizia și Rezultatele Posibile</a:t>
            </a:r>
            <a:br>
              <a:rPr lang="ro-RO" dirty="0"/>
            </a:br>
            <a:r>
              <a:rPr lang="ro-RO" sz="2200" dirty="0"/>
              <a:t>În funcție de analiza comisiei, există trei căi posibile:</a:t>
            </a:r>
            <a:br>
              <a:rPr lang="ro-RO" dirty="0"/>
            </a:br>
            <a:endParaRPr lang="ro-RO" dirty="0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BA97787D-6443-1B4D-9F99-966DD9DD0B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o-RO" b="1" dirty="0"/>
              <a:t>CAZUL 1: Aviz Favorabil (Recunoaștere Directă)</a:t>
            </a:r>
            <a:endParaRPr lang="ro-RO" sz="2400" dirty="0"/>
          </a:p>
          <a:p>
            <a:pPr lvl="0"/>
            <a:r>
              <a:rPr lang="ro-RO" b="1" dirty="0"/>
              <a:t>Condiție:</a:t>
            </a:r>
            <a:r>
              <a:rPr lang="ro-RO" dirty="0"/>
              <a:t> Formarea este considerată pe deplin echivalentă.</a:t>
            </a:r>
            <a:endParaRPr lang="ro-RO" sz="2400" dirty="0"/>
          </a:p>
          <a:p>
            <a:pPr lvl="0"/>
            <a:r>
              <a:rPr lang="ro-RO" b="1" dirty="0"/>
              <a:t>Flux:</a:t>
            </a:r>
            <a:endParaRPr lang="ro-RO" sz="2400" dirty="0"/>
          </a:p>
          <a:p>
            <a:pPr lvl="1"/>
            <a:r>
              <a:rPr lang="ro-RO" dirty="0"/>
              <a:t>Comisia Mixtă trimite un raport favorabil către Colegiul Medicilor din România (CMR).</a:t>
            </a:r>
            <a:endParaRPr lang="ro-RO" sz="2000" dirty="0"/>
          </a:p>
          <a:p>
            <a:pPr lvl="1"/>
            <a:r>
              <a:rPr lang="ro-RO" dirty="0"/>
              <a:t>CMR emite avizul favorabil către Ministerul Sănătății.</a:t>
            </a:r>
            <a:endParaRPr lang="ro-RO" sz="2000" dirty="0"/>
          </a:p>
          <a:p>
            <a:pPr lvl="1"/>
            <a:r>
              <a:rPr lang="ro-RO" dirty="0"/>
              <a:t>Ministrul Sănătății emite </a:t>
            </a:r>
            <a:r>
              <a:rPr lang="ro-RO" b="1" dirty="0"/>
              <a:t>Ordinul de recunoaștere a titlului</a:t>
            </a:r>
            <a:r>
              <a:rPr lang="ro-RO" dirty="0"/>
              <a:t>.</a:t>
            </a:r>
            <a:endParaRPr lang="ro-RO" sz="2000" dirty="0"/>
          </a:p>
          <a:p>
            <a:pPr lvl="1"/>
            <a:r>
              <a:rPr lang="ro-RO" dirty="0"/>
              <a:t>Medicul se poate înscrie în CMR și poate practica legal în România.</a:t>
            </a:r>
            <a:endParaRPr lang="ro-RO" sz="2000" dirty="0"/>
          </a:p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12627732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D94226-5E65-5E94-878D-C5B7E0F1D6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04221A65-0878-C018-943D-4E5CD2CDC3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o-RO" sz="4000" b="1" dirty="0"/>
              <a:t>Etapa 3: Decizia și Rezultatele Posibile</a:t>
            </a:r>
            <a:br>
              <a:rPr lang="ro-RO" dirty="0"/>
            </a:br>
            <a:r>
              <a:rPr lang="ro-RO" sz="2200" dirty="0"/>
              <a:t>În funcție de analiza comisiei, există trei căi posibile:</a:t>
            </a:r>
            <a:br>
              <a:rPr lang="ro-RO" dirty="0"/>
            </a:br>
            <a:endParaRPr lang="ro-RO" dirty="0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C63F61C3-0137-A110-598B-138D7D98BB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o-RO" b="1" dirty="0"/>
              <a:t>CAZUL 2: Măsuri Compensatorii (Probă de Aptitudini)</a:t>
            </a:r>
            <a:endParaRPr lang="ro-RO" sz="2400" dirty="0"/>
          </a:p>
          <a:p>
            <a:pPr lvl="0"/>
            <a:r>
              <a:rPr lang="ro-RO" b="1" dirty="0"/>
              <a:t>Condiție:</a:t>
            </a:r>
            <a:r>
              <a:rPr lang="ro-RO" dirty="0"/>
              <a:t> Formarea nu îndeplinește în totalitate criteriile de echivalență (ex: diferențe de durată, curriculum etc.).</a:t>
            </a:r>
            <a:endParaRPr lang="ro-RO" sz="2400" dirty="0"/>
          </a:p>
          <a:p>
            <a:pPr lvl="0"/>
            <a:r>
              <a:rPr lang="ro-RO" b="1" dirty="0"/>
              <a:t>Măsura:</a:t>
            </a:r>
            <a:r>
              <a:rPr lang="ro-RO" dirty="0"/>
              <a:t> Se impune susținerea unei </a:t>
            </a:r>
            <a:r>
              <a:rPr lang="ro-RO" b="1" dirty="0"/>
              <a:t>probe de aptitudini</a:t>
            </a:r>
            <a:r>
              <a:rPr lang="ro-RO" dirty="0"/>
              <a:t>.</a:t>
            </a:r>
            <a:endParaRPr lang="ro-RO" sz="2400" dirty="0"/>
          </a:p>
          <a:p>
            <a:pPr lvl="1"/>
            <a:r>
              <a:rPr lang="ro-RO" b="1" dirty="0"/>
              <a:t>Structura probei:</a:t>
            </a:r>
            <a:r>
              <a:rPr lang="ro-RO" dirty="0"/>
              <a:t> O componentă teoretică și una clinică/practică.</a:t>
            </a:r>
            <a:endParaRPr lang="ro-RO" sz="2000" dirty="0"/>
          </a:p>
          <a:p>
            <a:pPr lvl="1"/>
            <a:r>
              <a:rPr lang="ro-RO" b="1" dirty="0"/>
              <a:t>Condiție de promovare:</a:t>
            </a:r>
            <a:r>
              <a:rPr lang="ro-RO" dirty="0"/>
              <a:t> Nota minimă </a:t>
            </a:r>
            <a:r>
              <a:rPr lang="ro-RO" b="1" dirty="0"/>
              <a:t>7,00</a:t>
            </a:r>
            <a:r>
              <a:rPr lang="ro-RO" dirty="0"/>
              <a:t> la fiecare componentă și media finală de minimum </a:t>
            </a:r>
            <a:r>
              <a:rPr lang="ro-RO" b="1" dirty="0"/>
              <a:t>7,00</a:t>
            </a:r>
            <a:r>
              <a:rPr lang="ro-RO" dirty="0"/>
              <a:t>.</a:t>
            </a:r>
            <a:endParaRPr lang="ro-RO" sz="2000" dirty="0"/>
          </a:p>
          <a:p>
            <a:pPr lvl="0"/>
            <a:r>
              <a:rPr lang="ro-RO" b="1" dirty="0"/>
              <a:t>Rezultate posibile:</a:t>
            </a:r>
            <a:endParaRPr lang="ro-RO" sz="2400" dirty="0"/>
          </a:p>
          <a:p>
            <a:pPr lvl="1"/>
            <a:r>
              <a:rPr lang="ro-RO" b="1" dirty="0"/>
              <a:t>Promovare:</a:t>
            </a:r>
            <a:r>
              <a:rPr lang="ro-RO" dirty="0"/>
              <a:t> Se reia fluxul de la </a:t>
            </a:r>
            <a:r>
              <a:rPr lang="ro-RO" b="1" dirty="0"/>
              <a:t>CAZUL 1</a:t>
            </a:r>
            <a:r>
              <a:rPr lang="ro-RO" dirty="0"/>
              <a:t> (Aviz Favorabil).</a:t>
            </a:r>
            <a:endParaRPr lang="ro-RO" sz="2000" dirty="0"/>
          </a:p>
          <a:p>
            <a:pPr lvl="1"/>
            <a:r>
              <a:rPr lang="ro-RO" b="1" dirty="0"/>
              <a:t>Nepromovare:</a:t>
            </a:r>
            <a:r>
              <a:rPr lang="ro-RO" dirty="0"/>
              <a:t> Se poate solicita </a:t>
            </a:r>
            <a:r>
              <a:rPr lang="ro-RO" b="1" dirty="0"/>
              <a:t>o singură reexaminare</a:t>
            </a:r>
            <a:r>
              <a:rPr lang="ro-RO" dirty="0"/>
              <a:t> în termen de maximum 180 de zile.</a:t>
            </a:r>
            <a:endParaRPr lang="ro-RO" sz="2000" dirty="0"/>
          </a:p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35424000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41CD7A-1E13-6F73-2DB6-635AFFA80C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568F9EAD-76E5-6273-D900-931685EA5C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o-RO" sz="4000" b="1" dirty="0"/>
              <a:t>Etapa 3: Decizia și Rezultatele Posibile</a:t>
            </a:r>
            <a:br>
              <a:rPr lang="ro-RO" dirty="0"/>
            </a:br>
            <a:r>
              <a:rPr lang="ro-RO" sz="2200" dirty="0"/>
              <a:t>În funcție de analiza comisiei, există trei căi posibile:</a:t>
            </a:r>
            <a:br>
              <a:rPr lang="ro-RO" dirty="0"/>
            </a:br>
            <a:endParaRPr lang="ro-RO" dirty="0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ABC84FA7-97A2-10F1-00E1-25FDC8C6AA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o-RO" b="1" dirty="0"/>
              <a:t>CAZUL 3: Respingerea Cererii</a:t>
            </a:r>
            <a:endParaRPr lang="ro-RO" sz="2400" dirty="0"/>
          </a:p>
          <a:p>
            <a:pPr lvl="0"/>
            <a:r>
              <a:rPr lang="ro-RO" b="1" dirty="0"/>
              <a:t>Motive:</a:t>
            </a:r>
            <a:endParaRPr lang="ro-RO" sz="2400" dirty="0"/>
          </a:p>
          <a:p>
            <a:pPr lvl="1"/>
            <a:r>
              <a:rPr lang="ro-RO" dirty="0"/>
              <a:t>Neîndeplinirea cumulativă a criteriilor privind cetățenia și criteriilor de echivalență </a:t>
            </a:r>
            <a:endParaRPr lang="ro-RO" sz="2000" dirty="0"/>
          </a:p>
          <a:p>
            <a:pPr lvl="1"/>
            <a:r>
              <a:rPr lang="ro-RO" dirty="0"/>
              <a:t>Nepromovarea probei de aptitudini (nici la reexaminare).</a:t>
            </a:r>
            <a:endParaRPr lang="ro-RO" sz="2000" dirty="0"/>
          </a:p>
          <a:p>
            <a:pPr lvl="0"/>
            <a:r>
              <a:rPr lang="ro-RO" b="1" dirty="0"/>
              <a:t>Cale de atac:</a:t>
            </a:r>
            <a:r>
              <a:rPr lang="ro-RO" dirty="0"/>
              <a:t> Decizia de respingere poate fi contestată la comisia națională de soluționare a contestațiilor în termen de </a:t>
            </a:r>
            <a:r>
              <a:rPr lang="ro-RO" b="1" dirty="0"/>
              <a:t>30 de zile</a:t>
            </a:r>
            <a:r>
              <a:rPr lang="ro-RO" dirty="0"/>
              <a:t> de la notificare.</a:t>
            </a:r>
            <a:endParaRPr lang="ro-RO" sz="2400" dirty="0"/>
          </a:p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32806025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4E16D5A7-0671-31CC-2CD7-56AE33F83D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b="1" dirty="0"/>
              <a:t>Aspecte Cheie de Reținut</a:t>
            </a:r>
            <a:br>
              <a:rPr lang="ro-RO" dirty="0"/>
            </a:br>
            <a:endParaRPr lang="ro-RO" dirty="0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D5CDFA3F-144D-9AE9-A740-CA7A5E43F6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o-RO" b="1" dirty="0"/>
              <a:t>Durata formării:</a:t>
            </a:r>
            <a:r>
              <a:rPr lang="ro-RO" dirty="0"/>
              <a:t> Chiar dacă numărul de ani de specializare este mai mic, recunoașterea este posibilă dacă numărul total de ore de pregătire este echivalent cu cel din România.</a:t>
            </a:r>
          </a:p>
          <a:p>
            <a:pPr lvl="0"/>
            <a:r>
              <a:rPr lang="ro-RO" b="1" dirty="0"/>
              <a:t>Taxa:</a:t>
            </a:r>
            <a:r>
              <a:rPr lang="ro-RO" dirty="0"/>
              <a:t> Cuantumul taxei se dublează dacă este necesară susținerea probei de aptitudini.</a:t>
            </a:r>
          </a:p>
          <a:p>
            <a:pPr lvl="0"/>
            <a:r>
              <a:rPr lang="ro-RO" b="1" dirty="0"/>
              <a:t>Cazul special al rezidenților:</a:t>
            </a:r>
            <a:r>
              <a:rPr lang="ro-RO" dirty="0"/>
              <a:t> Medicii care au un titlu dintr-un stat terț și intră în rezidențiat în România pot solicita echivalarea unor stagii, dar pentru maximum jumătate din durata rezidențiatului.</a:t>
            </a:r>
          </a:p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6596650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u 3">
            <a:extLst>
              <a:ext uri="{FF2B5EF4-FFF2-40B4-BE49-F238E27FC236}">
                <a16:creationId xmlns:a16="http://schemas.microsoft.com/office/drawing/2014/main" id="{782C428E-427D-C9F0-3F43-7AD94CA9A9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altLang="ro-RO" dirty="0">
                <a:latin typeface="Arial" panose="020B0604020202020204" pitchFamily="34" charset="0"/>
              </a:rPr>
              <a:t>Proba de aptitudini</a:t>
            </a:r>
            <a:endParaRPr lang="ro-RO" dirty="0"/>
          </a:p>
        </p:txBody>
      </p:sp>
      <p:sp>
        <p:nvSpPr>
          <p:cNvPr id="5" name="Substituent text 4">
            <a:extLst>
              <a:ext uri="{FF2B5EF4-FFF2-40B4-BE49-F238E27FC236}">
                <a16:creationId xmlns:a16="http://schemas.microsoft.com/office/drawing/2014/main" id="{1DAF60C1-A91C-1EAF-44AA-F30496F69AD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1745413395"/>
      </p:ext>
    </p:extLst>
  </p:cSld>
  <p:clrMapOvr>
    <a:masterClrMapping/>
  </p:clrMapOvr>
</p:sld>
</file>

<file path=ppt/theme/theme1.xml><?xml version="1.0" encoding="utf-8"?>
<a:theme xmlns:a="http://schemas.openxmlformats.org/drawingml/2006/main" name="Temă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1200</Words>
  <Application>Microsoft Office PowerPoint</Application>
  <PresentationFormat>Ecran lat</PresentationFormat>
  <Paragraphs>79</Paragraphs>
  <Slides>13</Slides>
  <Notes>0</Notes>
  <HiddenSlides>0</HiddenSlides>
  <MMClips>0</MMClips>
  <ScaleCrop>false</ScaleCrop>
  <HeadingPairs>
    <vt:vector size="6" baseType="variant">
      <vt:variant>
        <vt:lpstr>Fonturi utilizate</vt:lpstr>
      </vt:variant>
      <vt:variant>
        <vt:i4>3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13</vt:i4>
      </vt:variant>
    </vt:vector>
  </HeadingPairs>
  <TitlesOfParts>
    <vt:vector size="17" baseType="lpstr">
      <vt:lpstr>Aptos</vt:lpstr>
      <vt:lpstr>Aptos Display</vt:lpstr>
      <vt:lpstr>Arial</vt:lpstr>
      <vt:lpstr>Temă Office</vt:lpstr>
      <vt:lpstr>Schema Procesului de Recunoaștere a Titlului de Medic Specialist (State Terțe) </vt:lpstr>
      <vt:lpstr>Etapa 1:  Pregătirea și Depunerea Dosarului la Ministerul Sănătății Dosarul trebuie să fie complet pentru a evita întârzieri.</vt:lpstr>
      <vt:lpstr>Etapa 1:  Pregătirea și Depunerea Dosarului la Ministerul Sănătății Dosarul trebuie să fie complet pentru a evita întârzieri.</vt:lpstr>
      <vt:lpstr>Etapa 2:  Procesul de Evaluare (Durata maximă: 90 de zile) După depunerea dosarului complet, începe procedura oficială de analiză. </vt:lpstr>
      <vt:lpstr>Etapa 3: Decizia și Rezultatele Posibile În funcție de analiza comisiei, există trei căi posibile: </vt:lpstr>
      <vt:lpstr>Etapa 3: Decizia și Rezultatele Posibile În funcție de analiza comisiei, există trei căi posibile: </vt:lpstr>
      <vt:lpstr>Etapa 3: Decizia și Rezultatele Posibile În funcție de analiza comisiei, există trei căi posibile: </vt:lpstr>
      <vt:lpstr>Aspecte Cheie de Reținut </vt:lpstr>
      <vt:lpstr>Proba de aptitudini</vt:lpstr>
      <vt:lpstr>     Se aplică :  În cazul în care nu sunt întrunite în totalitate următoarele cerințe:      </vt:lpstr>
      <vt:lpstr>Proba de aptitudini</vt:lpstr>
      <vt:lpstr>CMR Decizia 15/2025</vt:lpstr>
      <vt:lpstr>Taxa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Mahler Beatrice</dc:creator>
  <cp:lastModifiedBy>Florentina Nemoianu</cp:lastModifiedBy>
  <cp:revision>5</cp:revision>
  <dcterms:created xsi:type="dcterms:W3CDTF">2026-05-02T07:17:10Z</dcterms:created>
  <dcterms:modified xsi:type="dcterms:W3CDTF">2026-05-07T11:02:15Z</dcterms:modified>
</cp:coreProperties>
</file>