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5" r:id="rId9"/>
    <p:sldId id="264" r:id="rId10"/>
    <p:sldId id="266" r:id="rId11"/>
    <p:sldId id="267" r:id="rId12"/>
    <p:sldId id="268" r:id="rId13"/>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D7621F5-B1D7-574E-21A7-F21E84EBD972}" name="Florentina Nemoianu" initials="FN" userId="S-1-5-21-196640250-1567877524-1244924425-114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132" y="630"/>
      </p:cViewPr>
      <p:guideLst/>
    </p:cSldViewPr>
  </p:slideViewPr>
  <p:notesTextViewPr>
    <p:cViewPr>
      <p:scale>
        <a:sx n="1" d="1"/>
        <a:sy n="1" d="1"/>
      </p:scale>
      <p:origin x="0" y="0"/>
    </p:cViewPr>
  </p:notesTextViewPr>
  <p:sorterViewPr>
    <p:cViewPr varScale="1">
      <p:scale>
        <a:sx n="100" d="100"/>
        <a:sy n="100" d="100"/>
      </p:scale>
      <p:origin x="0" y="-186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4E36AA71-E8DD-0533-77F0-672D89034368}"/>
              </a:ext>
            </a:extLst>
          </p:cNvPr>
          <p:cNvSpPr>
            <a:spLocks noGrp="1"/>
          </p:cNvSpPr>
          <p:nvPr>
            <p:ph type="ctrTitle"/>
          </p:nvPr>
        </p:nvSpPr>
        <p:spPr>
          <a:xfrm>
            <a:off x="1524000" y="1122363"/>
            <a:ext cx="9144000" cy="2387600"/>
          </a:xfrm>
        </p:spPr>
        <p:txBody>
          <a:bodyPr anchor="b"/>
          <a:lstStyle>
            <a:lvl1pPr algn="ctr">
              <a:defRPr sz="6000"/>
            </a:lvl1pPr>
          </a:lstStyle>
          <a:p>
            <a:r>
              <a:rPr lang="ro-RO"/>
              <a:t>Faceți clic pentru a edita stilul de titlu coordonator</a:t>
            </a:r>
          </a:p>
        </p:txBody>
      </p:sp>
      <p:sp>
        <p:nvSpPr>
          <p:cNvPr id="3" name="Subtitlu 2">
            <a:extLst>
              <a:ext uri="{FF2B5EF4-FFF2-40B4-BE49-F238E27FC236}">
                <a16:creationId xmlns:a16="http://schemas.microsoft.com/office/drawing/2014/main" id="{7A1EC420-81B3-2FF4-021E-87FB0866D1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a:t>Faceți clic pentru a edita stilul de subtitlu coordonator</a:t>
            </a:r>
          </a:p>
        </p:txBody>
      </p:sp>
      <p:sp>
        <p:nvSpPr>
          <p:cNvPr id="4" name="Substituent dată 3">
            <a:extLst>
              <a:ext uri="{FF2B5EF4-FFF2-40B4-BE49-F238E27FC236}">
                <a16:creationId xmlns:a16="http://schemas.microsoft.com/office/drawing/2014/main" id="{900F324B-FBDA-5E4F-8674-48F8528A1BF0}"/>
              </a:ext>
            </a:extLst>
          </p:cNvPr>
          <p:cNvSpPr>
            <a:spLocks noGrp="1"/>
          </p:cNvSpPr>
          <p:nvPr>
            <p:ph type="dt" sz="half" idx="10"/>
          </p:nvPr>
        </p:nvSpPr>
        <p:spPr/>
        <p:txBody>
          <a:bodyPr/>
          <a:lstStyle/>
          <a:p>
            <a:fld id="{F4466860-BC5F-40BB-9260-F7717932736D}" type="datetimeFigureOut">
              <a:rPr lang="ro-RO" smtClean="0"/>
              <a:t>07.05.2026</a:t>
            </a:fld>
            <a:endParaRPr lang="ro-RO"/>
          </a:p>
        </p:txBody>
      </p:sp>
      <p:sp>
        <p:nvSpPr>
          <p:cNvPr id="5" name="Substituent subsol 4">
            <a:extLst>
              <a:ext uri="{FF2B5EF4-FFF2-40B4-BE49-F238E27FC236}">
                <a16:creationId xmlns:a16="http://schemas.microsoft.com/office/drawing/2014/main" id="{7ABF00AF-7E14-A600-B6DA-14C4CBC0ADFC}"/>
              </a:ext>
            </a:extLst>
          </p:cNvPr>
          <p:cNvSpPr>
            <a:spLocks noGrp="1"/>
          </p:cNvSpPr>
          <p:nvPr>
            <p:ph type="ftr" sz="quarter" idx="11"/>
          </p:nvPr>
        </p:nvSpPr>
        <p:spPr/>
        <p:txBody>
          <a:bodyPr/>
          <a:lstStyle/>
          <a:p>
            <a:endParaRPr lang="ro-RO"/>
          </a:p>
        </p:txBody>
      </p:sp>
      <p:sp>
        <p:nvSpPr>
          <p:cNvPr id="6" name="Substituent număr diapozitiv 5">
            <a:extLst>
              <a:ext uri="{FF2B5EF4-FFF2-40B4-BE49-F238E27FC236}">
                <a16:creationId xmlns:a16="http://schemas.microsoft.com/office/drawing/2014/main" id="{CD7571BC-BEEA-AD75-C743-1A36323859E7}"/>
              </a:ext>
            </a:extLst>
          </p:cNvPr>
          <p:cNvSpPr>
            <a:spLocks noGrp="1"/>
          </p:cNvSpPr>
          <p:nvPr>
            <p:ph type="sldNum" sz="quarter" idx="12"/>
          </p:nvPr>
        </p:nvSpPr>
        <p:spPr/>
        <p:txBody>
          <a:bodyPr/>
          <a:lstStyle/>
          <a:p>
            <a:fld id="{4D2D0A06-4753-4C58-B238-81B974A0A067}" type="slidenum">
              <a:rPr lang="ro-RO" smtClean="0"/>
              <a:t>‹#›</a:t>
            </a:fld>
            <a:endParaRPr lang="ro-RO"/>
          </a:p>
        </p:txBody>
      </p:sp>
    </p:spTree>
    <p:extLst>
      <p:ext uri="{BB962C8B-B14F-4D97-AF65-F5344CB8AC3E}">
        <p14:creationId xmlns:p14="http://schemas.microsoft.com/office/powerpoint/2010/main" val="1608608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A1F3C62E-7FA9-B2AE-0AF3-66F450087314}"/>
              </a:ext>
            </a:extLst>
          </p:cNvPr>
          <p:cNvSpPr>
            <a:spLocks noGrp="1"/>
          </p:cNvSpPr>
          <p:nvPr>
            <p:ph type="title"/>
          </p:nvPr>
        </p:nvSpPr>
        <p:spPr/>
        <p:txBody>
          <a:bodyPr/>
          <a:lstStyle/>
          <a:p>
            <a:r>
              <a:rPr lang="ro-RO"/>
              <a:t>Faceți clic pentru a edita stilul de titlu coordonator</a:t>
            </a:r>
          </a:p>
        </p:txBody>
      </p:sp>
      <p:sp>
        <p:nvSpPr>
          <p:cNvPr id="3" name="Substituent text vertical 2">
            <a:extLst>
              <a:ext uri="{FF2B5EF4-FFF2-40B4-BE49-F238E27FC236}">
                <a16:creationId xmlns:a16="http://schemas.microsoft.com/office/drawing/2014/main" id="{4A0439FA-0B02-FBDF-37BB-1DCC3E90AA68}"/>
              </a:ext>
            </a:extLst>
          </p:cNvPr>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dată 3">
            <a:extLst>
              <a:ext uri="{FF2B5EF4-FFF2-40B4-BE49-F238E27FC236}">
                <a16:creationId xmlns:a16="http://schemas.microsoft.com/office/drawing/2014/main" id="{46394993-56D0-4F21-5E5C-55533A62B1F3}"/>
              </a:ext>
            </a:extLst>
          </p:cNvPr>
          <p:cNvSpPr>
            <a:spLocks noGrp="1"/>
          </p:cNvSpPr>
          <p:nvPr>
            <p:ph type="dt" sz="half" idx="10"/>
          </p:nvPr>
        </p:nvSpPr>
        <p:spPr/>
        <p:txBody>
          <a:bodyPr/>
          <a:lstStyle/>
          <a:p>
            <a:fld id="{F4466860-BC5F-40BB-9260-F7717932736D}" type="datetimeFigureOut">
              <a:rPr lang="ro-RO" smtClean="0"/>
              <a:t>07.05.2026</a:t>
            </a:fld>
            <a:endParaRPr lang="ro-RO"/>
          </a:p>
        </p:txBody>
      </p:sp>
      <p:sp>
        <p:nvSpPr>
          <p:cNvPr id="5" name="Substituent subsol 4">
            <a:extLst>
              <a:ext uri="{FF2B5EF4-FFF2-40B4-BE49-F238E27FC236}">
                <a16:creationId xmlns:a16="http://schemas.microsoft.com/office/drawing/2014/main" id="{FF1D51D7-1A07-B6B1-C351-AE88343EDAD0}"/>
              </a:ext>
            </a:extLst>
          </p:cNvPr>
          <p:cNvSpPr>
            <a:spLocks noGrp="1"/>
          </p:cNvSpPr>
          <p:nvPr>
            <p:ph type="ftr" sz="quarter" idx="11"/>
          </p:nvPr>
        </p:nvSpPr>
        <p:spPr/>
        <p:txBody>
          <a:bodyPr/>
          <a:lstStyle/>
          <a:p>
            <a:endParaRPr lang="ro-RO"/>
          </a:p>
        </p:txBody>
      </p:sp>
      <p:sp>
        <p:nvSpPr>
          <p:cNvPr id="6" name="Substituent număr diapozitiv 5">
            <a:extLst>
              <a:ext uri="{FF2B5EF4-FFF2-40B4-BE49-F238E27FC236}">
                <a16:creationId xmlns:a16="http://schemas.microsoft.com/office/drawing/2014/main" id="{F5E42EF4-73D6-8EFC-E1FC-EF05934236EA}"/>
              </a:ext>
            </a:extLst>
          </p:cNvPr>
          <p:cNvSpPr>
            <a:spLocks noGrp="1"/>
          </p:cNvSpPr>
          <p:nvPr>
            <p:ph type="sldNum" sz="quarter" idx="12"/>
          </p:nvPr>
        </p:nvSpPr>
        <p:spPr/>
        <p:txBody>
          <a:bodyPr/>
          <a:lstStyle/>
          <a:p>
            <a:fld id="{4D2D0A06-4753-4C58-B238-81B974A0A067}" type="slidenum">
              <a:rPr lang="ro-RO" smtClean="0"/>
              <a:t>‹#›</a:t>
            </a:fld>
            <a:endParaRPr lang="ro-RO"/>
          </a:p>
        </p:txBody>
      </p:sp>
    </p:spTree>
    <p:extLst>
      <p:ext uri="{BB962C8B-B14F-4D97-AF65-F5344CB8AC3E}">
        <p14:creationId xmlns:p14="http://schemas.microsoft.com/office/powerpoint/2010/main" val="2539522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a:extLst>
              <a:ext uri="{FF2B5EF4-FFF2-40B4-BE49-F238E27FC236}">
                <a16:creationId xmlns:a16="http://schemas.microsoft.com/office/drawing/2014/main" id="{4380FB0A-159F-7551-69B6-35DD6A46B306}"/>
              </a:ext>
            </a:extLst>
          </p:cNvPr>
          <p:cNvSpPr>
            <a:spLocks noGrp="1"/>
          </p:cNvSpPr>
          <p:nvPr>
            <p:ph type="title" orient="vert"/>
          </p:nvPr>
        </p:nvSpPr>
        <p:spPr>
          <a:xfrm>
            <a:off x="8724900" y="365125"/>
            <a:ext cx="2628900" cy="5811838"/>
          </a:xfrm>
        </p:spPr>
        <p:txBody>
          <a:bodyPr vert="eaVert"/>
          <a:lstStyle/>
          <a:p>
            <a:r>
              <a:rPr lang="ro-RO"/>
              <a:t>Faceți clic pentru a edita stilul de titlu coordonator</a:t>
            </a:r>
          </a:p>
        </p:txBody>
      </p:sp>
      <p:sp>
        <p:nvSpPr>
          <p:cNvPr id="3" name="Substituent text vertical 2">
            <a:extLst>
              <a:ext uri="{FF2B5EF4-FFF2-40B4-BE49-F238E27FC236}">
                <a16:creationId xmlns:a16="http://schemas.microsoft.com/office/drawing/2014/main" id="{6ECA3DC7-B4CD-37E8-94A0-FD99376A4D11}"/>
              </a:ext>
            </a:extLst>
          </p:cNvPr>
          <p:cNvSpPr>
            <a:spLocks noGrp="1"/>
          </p:cNvSpPr>
          <p:nvPr>
            <p:ph type="body" orient="vert" idx="1"/>
          </p:nvPr>
        </p:nvSpPr>
        <p:spPr>
          <a:xfrm>
            <a:off x="838200" y="365125"/>
            <a:ext cx="7734300" cy="5811838"/>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dată 3">
            <a:extLst>
              <a:ext uri="{FF2B5EF4-FFF2-40B4-BE49-F238E27FC236}">
                <a16:creationId xmlns:a16="http://schemas.microsoft.com/office/drawing/2014/main" id="{0293B15D-5ED5-8830-8F39-2892612A9834}"/>
              </a:ext>
            </a:extLst>
          </p:cNvPr>
          <p:cNvSpPr>
            <a:spLocks noGrp="1"/>
          </p:cNvSpPr>
          <p:nvPr>
            <p:ph type="dt" sz="half" idx="10"/>
          </p:nvPr>
        </p:nvSpPr>
        <p:spPr/>
        <p:txBody>
          <a:bodyPr/>
          <a:lstStyle/>
          <a:p>
            <a:fld id="{F4466860-BC5F-40BB-9260-F7717932736D}" type="datetimeFigureOut">
              <a:rPr lang="ro-RO" smtClean="0"/>
              <a:t>07.05.2026</a:t>
            </a:fld>
            <a:endParaRPr lang="ro-RO"/>
          </a:p>
        </p:txBody>
      </p:sp>
      <p:sp>
        <p:nvSpPr>
          <p:cNvPr id="5" name="Substituent subsol 4">
            <a:extLst>
              <a:ext uri="{FF2B5EF4-FFF2-40B4-BE49-F238E27FC236}">
                <a16:creationId xmlns:a16="http://schemas.microsoft.com/office/drawing/2014/main" id="{222E62F2-CCF3-45C6-93C1-0F69B65B0FD5}"/>
              </a:ext>
            </a:extLst>
          </p:cNvPr>
          <p:cNvSpPr>
            <a:spLocks noGrp="1"/>
          </p:cNvSpPr>
          <p:nvPr>
            <p:ph type="ftr" sz="quarter" idx="11"/>
          </p:nvPr>
        </p:nvSpPr>
        <p:spPr/>
        <p:txBody>
          <a:bodyPr/>
          <a:lstStyle/>
          <a:p>
            <a:endParaRPr lang="ro-RO"/>
          </a:p>
        </p:txBody>
      </p:sp>
      <p:sp>
        <p:nvSpPr>
          <p:cNvPr id="6" name="Substituent număr diapozitiv 5">
            <a:extLst>
              <a:ext uri="{FF2B5EF4-FFF2-40B4-BE49-F238E27FC236}">
                <a16:creationId xmlns:a16="http://schemas.microsoft.com/office/drawing/2014/main" id="{58DB3014-7310-BB79-FFC0-9520EFDED977}"/>
              </a:ext>
            </a:extLst>
          </p:cNvPr>
          <p:cNvSpPr>
            <a:spLocks noGrp="1"/>
          </p:cNvSpPr>
          <p:nvPr>
            <p:ph type="sldNum" sz="quarter" idx="12"/>
          </p:nvPr>
        </p:nvSpPr>
        <p:spPr/>
        <p:txBody>
          <a:bodyPr/>
          <a:lstStyle/>
          <a:p>
            <a:fld id="{4D2D0A06-4753-4C58-B238-81B974A0A067}" type="slidenum">
              <a:rPr lang="ro-RO" smtClean="0"/>
              <a:t>‹#›</a:t>
            </a:fld>
            <a:endParaRPr lang="ro-RO"/>
          </a:p>
        </p:txBody>
      </p:sp>
    </p:spTree>
    <p:extLst>
      <p:ext uri="{BB962C8B-B14F-4D97-AF65-F5344CB8AC3E}">
        <p14:creationId xmlns:p14="http://schemas.microsoft.com/office/powerpoint/2010/main" val="4136921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EBDB8904-9255-3E01-1930-1A11672B14C3}"/>
              </a:ext>
            </a:extLst>
          </p:cNvPr>
          <p:cNvSpPr>
            <a:spLocks noGrp="1"/>
          </p:cNvSpPr>
          <p:nvPr>
            <p:ph type="title"/>
          </p:nvPr>
        </p:nvSpPr>
        <p:spPr/>
        <p:txBody>
          <a:bodyPr/>
          <a:lstStyle/>
          <a:p>
            <a:r>
              <a:rPr lang="ro-RO"/>
              <a:t>Faceți clic pentru a edita stilul de titlu coordonator</a:t>
            </a:r>
          </a:p>
        </p:txBody>
      </p:sp>
      <p:sp>
        <p:nvSpPr>
          <p:cNvPr id="3" name="Substituent conținut 2">
            <a:extLst>
              <a:ext uri="{FF2B5EF4-FFF2-40B4-BE49-F238E27FC236}">
                <a16:creationId xmlns:a16="http://schemas.microsoft.com/office/drawing/2014/main" id="{D5EEA0F1-E324-AB3A-B524-FCBBA6F56307}"/>
              </a:ext>
            </a:extLst>
          </p:cNvPr>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dată 3">
            <a:extLst>
              <a:ext uri="{FF2B5EF4-FFF2-40B4-BE49-F238E27FC236}">
                <a16:creationId xmlns:a16="http://schemas.microsoft.com/office/drawing/2014/main" id="{E96CC2E8-33B8-7B0D-F287-9D0BDD4CDAA3}"/>
              </a:ext>
            </a:extLst>
          </p:cNvPr>
          <p:cNvSpPr>
            <a:spLocks noGrp="1"/>
          </p:cNvSpPr>
          <p:nvPr>
            <p:ph type="dt" sz="half" idx="10"/>
          </p:nvPr>
        </p:nvSpPr>
        <p:spPr/>
        <p:txBody>
          <a:bodyPr/>
          <a:lstStyle/>
          <a:p>
            <a:fld id="{F4466860-BC5F-40BB-9260-F7717932736D}" type="datetimeFigureOut">
              <a:rPr lang="ro-RO" smtClean="0"/>
              <a:t>07.05.2026</a:t>
            </a:fld>
            <a:endParaRPr lang="ro-RO"/>
          </a:p>
        </p:txBody>
      </p:sp>
      <p:sp>
        <p:nvSpPr>
          <p:cNvPr id="5" name="Substituent subsol 4">
            <a:extLst>
              <a:ext uri="{FF2B5EF4-FFF2-40B4-BE49-F238E27FC236}">
                <a16:creationId xmlns:a16="http://schemas.microsoft.com/office/drawing/2014/main" id="{F3B3B435-32F1-9B90-F621-57EA82C8749C}"/>
              </a:ext>
            </a:extLst>
          </p:cNvPr>
          <p:cNvSpPr>
            <a:spLocks noGrp="1"/>
          </p:cNvSpPr>
          <p:nvPr>
            <p:ph type="ftr" sz="quarter" idx="11"/>
          </p:nvPr>
        </p:nvSpPr>
        <p:spPr/>
        <p:txBody>
          <a:bodyPr/>
          <a:lstStyle/>
          <a:p>
            <a:endParaRPr lang="ro-RO"/>
          </a:p>
        </p:txBody>
      </p:sp>
      <p:sp>
        <p:nvSpPr>
          <p:cNvPr id="6" name="Substituent număr diapozitiv 5">
            <a:extLst>
              <a:ext uri="{FF2B5EF4-FFF2-40B4-BE49-F238E27FC236}">
                <a16:creationId xmlns:a16="http://schemas.microsoft.com/office/drawing/2014/main" id="{575C9655-8B27-B171-E620-DBABD308FF05}"/>
              </a:ext>
            </a:extLst>
          </p:cNvPr>
          <p:cNvSpPr>
            <a:spLocks noGrp="1"/>
          </p:cNvSpPr>
          <p:nvPr>
            <p:ph type="sldNum" sz="quarter" idx="12"/>
          </p:nvPr>
        </p:nvSpPr>
        <p:spPr/>
        <p:txBody>
          <a:bodyPr/>
          <a:lstStyle/>
          <a:p>
            <a:fld id="{4D2D0A06-4753-4C58-B238-81B974A0A067}" type="slidenum">
              <a:rPr lang="ro-RO" smtClean="0"/>
              <a:t>‹#›</a:t>
            </a:fld>
            <a:endParaRPr lang="ro-RO"/>
          </a:p>
        </p:txBody>
      </p:sp>
    </p:spTree>
    <p:extLst>
      <p:ext uri="{BB962C8B-B14F-4D97-AF65-F5344CB8AC3E}">
        <p14:creationId xmlns:p14="http://schemas.microsoft.com/office/powerpoint/2010/main" val="1403357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C9F173DA-39EC-E216-E754-F0CAFCBED4EF}"/>
              </a:ext>
            </a:extLst>
          </p:cNvPr>
          <p:cNvSpPr>
            <a:spLocks noGrp="1"/>
          </p:cNvSpPr>
          <p:nvPr>
            <p:ph type="title"/>
          </p:nvPr>
        </p:nvSpPr>
        <p:spPr>
          <a:xfrm>
            <a:off x="831850" y="1709738"/>
            <a:ext cx="10515600" cy="2852737"/>
          </a:xfrm>
        </p:spPr>
        <p:txBody>
          <a:bodyPr anchor="b"/>
          <a:lstStyle>
            <a:lvl1pPr>
              <a:defRPr sz="6000"/>
            </a:lvl1pPr>
          </a:lstStyle>
          <a:p>
            <a:r>
              <a:rPr lang="ro-RO"/>
              <a:t>Faceți clic pentru a edita stilul de titlu coordonator</a:t>
            </a:r>
          </a:p>
        </p:txBody>
      </p:sp>
      <p:sp>
        <p:nvSpPr>
          <p:cNvPr id="3" name="Substituent text 2">
            <a:extLst>
              <a:ext uri="{FF2B5EF4-FFF2-40B4-BE49-F238E27FC236}">
                <a16:creationId xmlns:a16="http://schemas.microsoft.com/office/drawing/2014/main" id="{542533CD-5D9C-70BF-1E64-F2C71EE0731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ro-RO"/>
              <a:t>Faceţi clic pentru a edita Master stiluri text</a:t>
            </a:r>
          </a:p>
        </p:txBody>
      </p:sp>
      <p:sp>
        <p:nvSpPr>
          <p:cNvPr id="4" name="Substituent dată 3">
            <a:extLst>
              <a:ext uri="{FF2B5EF4-FFF2-40B4-BE49-F238E27FC236}">
                <a16:creationId xmlns:a16="http://schemas.microsoft.com/office/drawing/2014/main" id="{86111936-E6A1-A82D-FD84-A2F1D9A9E3BB}"/>
              </a:ext>
            </a:extLst>
          </p:cNvPr>
          <p:cNvSpPr>
            <a:spLocks noGrp="1"/>
          </p:cNvSpPr>
          <p:nvPr>
            <p:ph type="dt" sz="half" idx="10"/>
          </p:nvPr>
        </p:nvSpPr>
        <p:spPr/>
        <p:txBody>
          <a:bodyPr/>
          <a:lstStyle/>
          <a:p>
            <a:fld id="{F4466860-BC5F-40BB-9260-F7717932736D}" type="datetimeFigureOut">
              <a:rPr lang="ro-RO" smtClean="0"/>
              <a:t>07.05.2026</a:t>
            </a:fld>
            <a:endParaRPr lang="ro-RO"/>
          </a:p>
        </p:txBody>
      </p:sp>
      <p:sp>
        <p:nvSpPr>
          <p:cNvPr id="5" name="Substituent subsol 4">
            <a:extLst>
              <a:ext uri="{FF2B5EF4-FFF2-40B4-BE49-F238E27FC236}">
                <a16:creationId xmlns:a16="http://schemas.microsoft.com/office/drawing/2014/main" id="{EC939710-858A-EABB-7226-DA29C2C32383}"/>
              </a:ext>
            </a:extLst>
          </p:cNvPr>
          <p:cNvSpPr>
            <a:spLocks noGrp="1"/>
          </p:cNvSpPr>
          <p:nvPr>
            <p:ph type="ftr" sz="quarter" idx="11"/>
          </p:nvPr>
        </p:nvSpPr>
        <p:spPr/>
        <p:txBody>
          <a:bodyPr/>
          <a:lstStyle/>
          <a:p>
            <a:endParaRPr lang="ro-RO"/>
          </a:p>
        </p:txBody>
      </p:sp>
      <p:sp>
        <p:nvSpPr>
          <p:cNvPr id="6" name="Substituent număr diapozitiv 5">
            <a:extLst>
              <a:ext uri="{FF2B5EF4-FFF2-40B4-BE49-F238E27FC236}">
                <a16:creationId xmlns:a16="http://schemas.microsoft.com/office/drawing/2014/main" id="{DD5B7CCD-EACF-F43B-D010-E0817F04E58D}"/>
              </a:ext>
            </a:extLst>
          </p:cNvPr>
          <p:cNvSpPr>
            <a:spLocks noGrp="1"/>
          </p:cNvSpPr>
          <p:nvPr>
            <p:ph type="sldNum" sz="quarter" idx="12"/>
          </p:nvPr>
        </p:nvSpPr>
        <p:spPr/>
        <p:txBody>
          <a:bodyPr/>
          <a:lstStyle/>
          <a:p>
            <a:fld id="{4D2D0A06-4753-4C58-B238-81B974A0A067}" type="slidenum">
              <a:rPr lang="ro-RO" smtClean="0"/>
              <a:t>‹#›</a:t>
            </a:fld>
            <a:endParaRPr lang="ro-RO"/>
          </a:p>
        </p:txBody>
      </p:sp>
    </p:spTree>
    <p:extLst>
      <p:ext uri="{BB962C8B-B14F-4D97-AF65-F5344CB8AC3E}">
        <p14:creationId xmlns:p14="http://schemas.microsoft.com/office/powerpoint/2010/main" val="1468938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9D8EFA4A-1E5B-76F5-FDDC-E8793E080576}"/>
              </a:ext>
            </a:extLst>
          </p:cNvPr>
          <p:cNvSpPr>
            <a:spLocks noGrp="1"/>
          </p:cNvSpPr>
          <p:nvPr>
            <p:ph type="title"/>
          </p:nvPr>
        </p:nvSpPr>
        <p:spPr/>
        <p:txBody>
          <a:bodyPr/>
          <a:lstStyle/>
          <a:p>
            <a:r>
              <a:rPr lang="ro-RO"/>
              <a:t>Faceți clic pentru a edita stilul de titlu coordonator</a:t>
            </a:r>
          </a:p>
        </p:txBody>
      </p:sp>
      <p:sp>
        <p:nvSpPr>
          <p:cNvPr id="3" name="Substituent conținut 2">
            <a:extLst>
              <a:ext uri="{FF2B5EF4-FFF2-40B4-BE49-F238E27FC236}">
                <a16:creationId xmlns:a16="http://schemas.microsoft.com/office/drawing/2014/main" id="{0789952B-7A6A-FD5C-66BE-6EC893CF5D12}"/>
              </a:ext>
            </a:extLst>
          </p:cNvPr>
          <p:cNvSpPr>
            <a:spLocks noGrp="1"/>
          </p:cNvSpPr>
          <p:nvPr>
            <p:ph sz="half" idx="1"/>
          </p:nvPr>
        </p:nvSpPr>
        <p:spPr>
          <a:xfrm>
            <a:off x="838200" y="1825625"/>
            <a:ext cx="51816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conținut 3">
            <a:extLst>
              <a:ext uri="{FF2B5EF4-FFF2-40B4-BE49-F238E27FC236}">
                <a16:creationId xmlns:a16="http://schemas.microsoft.com/office/drawing/2014/main" id="{700A4027-6FBD-4D90-43E5-64B08FE65C38}"/>
              </a:ext>
            </a:extLst>
          </p:cNvPr>
          <p:cNvSpPr>
            <a:spLocks noGrp="1"/>
          </p:cNvSpPr>
          <p:nvPr>
            <p:ph sz="half" idx="2"/>
          </p:nvPr>
        </p:nvSpPr>
        <p:spPr>
          <a:xfrm>
            <a:off x="6172200" y="1825625"/>
            <a:ext cx="51816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5" name="Substituent dată 4">
            <a:extLst>
              <a:ext uri="{FF2B5EF4-FFF2-40B4-BE49-F238E27FC236}">
                <a16:creationId xmlns:a16="http://schemas.microsoft.com/office/drawing/2014/main" id="{1FD732C1-389E-36E5-6663-D19924AF3585}"/>
              </a:ext>
            </a:extLst>
          </p:cNvPr>
          <p:cNvSpPr>
            <a:spLocks noGrp="1"/>
          </p:cNvSpPr>
          <p:nvPr>
            <p:ph type="dt" sz="half" idx="10"/>
          </p:nvPr>
        </p:nvSpPr>
        <p:spPr/>
        <p:txBody>
          <a:bodyPr/>
          <a:lstStyle/>
          <a:p>
            <a:fld id="{F4466860-BC5F-40BB-9260-F7717932736D}" type="datetimeFigureOut">
              <a:rPr lang="ro-RO" smtClean="0"/>
              <a:t>07.05.2026</a:t>
            </a:fld>
            <a:endParaRPr lang="ro-RO"/>
          </a:p>
        </p:txBody>
      </p:sp>
      <p:sp>
        <p:nvSpPr>
          <p:cNvPr id="6" name="Substituent subsol 5">
            <a:extLst>
              <a:ext uri="{FF2B5EF4-FFF2-40B4-BE49-F238E27FC236}">
                <a16:creationId xmlns:a16="http://schemas.microsoft.com/office/drawing/2014/main" id="{89B4EBC9-556F-3E66-684A-C86A62E663C3}"/>
              </a:ext>
            </a:extLst>
          </p:cNvPr>
          <p:cNvSpPr>
            <a:spLocks noGrp="1"/>
          </p:cNvSpPr>
          <p:nvPr>
            <p:ph type="ftr" sz="quarter" idx="11"/>
          </p:nvPr>
        </p:nvSpPr>
        <p:spPr/>
        <p:txBody>
          <a:bodyPr/>
          <a:lstStyle/>
          <a:p>
            <a:endParaRPr lang="ro-RO"/>
          </a:p>
        </p:txBody>
      </p:sp>
      <p:sp>
        <p:nvSpPr>
          <p:cNvPr id="7" name="Substituent număr diapozitiv 6">
            <a:extLst>
              <a:ext uri="{FF2B5EF4-FFF2-40B4-BE49-F238E27FC236}">
                <a16:creationId xmlns:a16="http://schemas.microsoft.com/office/drawing/2014/main" id="{608BB123-B3BD-93A4-D2D0-BA651AECCF16}"/>
              </a:ext>
            </a:extLst>
          </p:cNvPr>
          <p:cNvSpPr>
            <a:spLocks noGrp="1"/>
          </p:cNvSpPr>
          <p:nvPr>
            <p:ph type="sldNum" sz="quarter" idx="12"/>
          </p:nvPr>
        </p:nvSpPr>
        <p:spPr/>
        <p:txBody>
          <a:bodyPr/>
          <a:lstStyle/>
          <a:p>
            <a:fld id="{4D2D0A06-4753-4C58-B238-81B974A0A067}" type="slidenum">
              <a:rPr lang="ro-RO" smtClean="0"/>
              <a:t>‹#›</a:t>
            </a:fld>
            <a:endParaRPr lang="ro-RO"/>
          </a:p>
        </p:txBody>
      </p:sp>
    </p:spTree>
    <p:extLst>
      <p:ext uri="{BB962C8B-B14F-4D97-AF65-F5344CB8AC3E}">
        <p14:creationId xmlns:p14="http://schemas.microsoft.com/office/powerpoint/2010/main" val="4131805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0F53050D-4701-5A1B-C783-CF12B8072702}"/>
              </a:ext>
            </a:extLst>
          </p:cNvPr>
          <p:cNvSpPr>
            <a:spLocks noGrp="1"/>
          </p:cNvSpPr>
          <p:nvPr>
            <p:ph type="title"/>
          </p:nvPr>
        </p:nvSpPr>
        <p:spPr>
          <a:xfrm>
            <a:off x="839788" y="365125"/>
            <a:ext cx="10515600" cy="1325563"/>
          </a:xfrm>
        </p:spPr>
        <p:txBody>
          <a:bodyPr/>
          <a:lstStyle/>
          <a:p>
            <a:r>
              <a:rPr lang="ro-RO"/>
              <a:t>Faceți clic pentru a edita stilul de titlu coordonator</a:t>
            </a:r>
          </a:p>
        </p:txBody>
      </p:sp>
      <p:sp>
        <p:nvSpPr>
          <p:cNvPr id="3" name="Substituent text 2">
            <a:extLst>
              <a:ext uri="{FF2B5EF4-FFF2-40B4-BE49-F238E27FC236}">
                <a16:creationId xmlns:a16="http://schemas.microsoft.com/office/drawing/2014/main" id="{EC1C9531-FA20-8C5D-613F-61BCAE0E08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Substituent conținut 3">
            <a:extLst>
              <a:ext uri="{FF2B5EF4-FFF2-40B4-BE49-F238E27FC236}">
                <a16:creationId xmlns:a16="http://schemas.microsoft.com/office/drawing/2014/main" id="{65C93587-ED8F-DCAE-B3F2-3C629DBD5A10}"/>
              </a:ext>
            </a:extLst>
          </p:cNvPr>
          <p:cNvSpPr>
            <a:spLocks noGrp="1"/>
          </p:cNvSpPr>
          <p:nvPr>
            <p:ph sz="half" idx="2"/>
          </p:nvPr>
        </p:nvSpPr>
        <p:spPr>
          <a:xfrm>
            <a:off x="839788" y="2505075"/>
            <a:ext cx="5157787"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5" name="Substituent text 4">
            <a:extLst>
              <a:ext uri="{FF2B5EF4-FFF2-40B4-BE49-F238E27FC236}">
                <a16:creationId xmlns:a16="http://schemas.microsoft.com/office/drawing/2014/main" id="{99FFA9DC-4F46-2C04-FD3D-49E4A351E6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Substituent conținut 5">
            <a:extLst>
              <a:ext uri="{FF2B5EF4-FFF2-40B4-BE49-F238E27FC236}">
                <a16:creationId xmlns:a16="http://schemas.microsoft.com/office/drawing/2014/main" id="{C5299F94-7750-BC09-8187-AFDCB956BAD9}"/>
              </a:ext>
            </a:extLst>
          </p:cNvPr>
          <p:cNvSpPr>
            <a:spLocks noGrp="1"/>
          </p:cNvSpPr>
          <p:nvPr>
            <p:ph sz="quarter" idx="4"/>
          </p:nvPr>
        </p:nvSpPr>
        <p:spPr>
          <a:xfrm>
            <a:off x="6172200" y="2505075"/>
            <a:ext cx="5183188"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7" name="Substituent dată 6">
            <a:extLst>
              <a:ext uri="{FF2B5EF4-FFF2-40B4-BE49-F238E27FC236}">
                <a16:creationId xmlns:a16="http://schemas.microsoft.com/office/drawing/2014/main" id="{BBFBC9A1-8FDE-BACE-78C6-4F86B1538EB2}"/>
              </a:ext>
            </a:extLst>
          </p:cNvPr>
          <p:cNvSpPr>
            <a:spLocks noGrp="1"/>
          </p:cNvSpPr>
          <p:nvPr>
            <p:ph type="dt" sz="half" idx="10"/>
          </p:nvPr>
        </p:nvSpPr>
        <p:spPr/>
        <p:txBody>
          <a:bodyPr/>
          <a:lstStyle/>
          <a:p>
            <a:fld id="{F4466860-BC5F-40BB-9260-F7717932736D}" type="datetimeFigureOut">
              <a:rPr lang="ro-RO" smtClean="0"/>
              <a:t>07.05.2026</a:t>
            </a:fld>
            <a:endParaRPr lang="ro-RO"/>
          </a:p>
        </p:txBody>
      </p:sp>
      <p:sp>
        <p:nvSpPr>
          <p:cNvPr id="8" name="Substituent subsol 7">
            <a:extLst>
              <a:ext uri="{FF2B5EF4-FFF2-40B4-BE49-F238E27FC236}">
                <a16:creationId xmlns:a16="http://schemas.microsoft.com/office/drawing/2014/main" id="{98FE58AD-5B18-1B1E-4594-F2683EBBD655}"/>
              </a:ext>
            </a:extLst>
          </p:cNvPr>
          <p:cNvSpPr>
            <a:spLocks noGrp="1"/>
          </p:cNvSpPr>
          <p:nvPr>
            <p:ph type="ftr" sz="quarter" idx="11"/>
          </p:nvPr>
        </p:nvSpPr>
        <p:spPr/>
        <p:txBody>
          <a:bodyPr/>
          <a:lstStyle/>
          <a:p>
            <a:endParaRPr lang="ro-RO"/>
          </a:p>
        </p:txBody>
      </p:sp>
      <p:sp>
        <p:nvSpPr>
          <p:cNvPr id="9" name="Substituent număr diapozitiv 8">
            <a:extLst>
              <a:ext uri="{FF2B5EF4-FFF2-40B4-BE49-F238E27FC236}">
                <a16:creationId xmlns:a16="http://schemas.microsoft.com/office/drawing/2014/main" id="{D1D34A60-4750-E91B-6904-4321D345E4E8}"/>
              </a:ext>
            </a:extLst>
          </p:cNvPr>
          <p:cNvSpPr>
            <a:spLocks noGrp="1"/>
          </p:cNvSpPr>
          <p:nvPr>
            <p:ph type="sldNum" sz="quarter" idx="12"/>
          </p:nvPr>
        </p:nvSpPr>
        <p:spPr/>
        <p:txBody>
          <a:bodyPr/>
          <a:lstStyle/>
          <a:p>
            <a:fld id="{4D2D0A06-4753-4C58-B238-81B974A0A067}" type="slidenum">
              <a:rPr lang="ro-RO" smtClean="0"/>
              <a:t>‹#›</a:t>
            </a:fld>
            <a:endParaRPr lang="ro-RO"/>
          </a:p>
        </p:txBody>
      </p:sp>
    </p:spTree>
    <p:extLst>
      <p:ext uri="{BB962C8B-B14F-4D97-AF65-F5344CB8AC3E}">
        <p14:creationId xmlns:p14="http://schemas.microsoft.com/office/powerpoint/2010/main" val="3634670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46DB768C-44A3-4C94-54FD-25BE2186DA45}"/>
              </a:ext>
            </a:extLst>
          </p:cNvPr>
          <p:cNvSpPr>
            <a:spLocks noGrp="1"/>
          </p:cNvSpPr>
          <p:nvPr>
            <p:ph type="title"/>
          </p:nvPr>
        </p:nvSpPr>
        <p:spPr/>
        <p:txBody>
          <a:bodyPr/>
          <a:lstStyle/>
          <a:p>
            <a:r>
              <a:rPr lang="ro-RO"/>
              <a:t>Faceți clic pentru a edita stilul de titlu coordonator</a:t>
            </a:r>
          </a:p>
        </p:txBody>
      </p:sp>
      <p:sp>
        <p:nvSpPr>
          <p:cNvPr id="3" name="Substituent dată 2">
            <a:extLst>
              <a:ext uri="{FF2B5EF4-FFF2-40B4-BE49-F238E27FC236}">
                <a16:creationId xmlns:a16="http://schemas.microsoft.com/office/drawing/2014/main" id="{BBF3D94E-B3D7-8122-21AD-31C1166D20BC}"/>
              </a:ext>
            </a:extLst>
          </p:cNvPr>
          <p:cNvSpPr>
            <a:spLocks noGrp="1"/>
          </p:cNvSpPr>
          <p:nvPr>
            <p:ph type="dt" sz="half" idx="10"/>
          </p:nvPr>
        </p:nvSpPr>
        <p:spPr/>
        <p:txBody>
          <a:bodyPr/>
          <a:lstStyle/>
          <a:p>
            <a:fld id="{F4466860-BC5F-40BB-9260-F7717932736D}" type="datetimeFigureOut">
              <a:rPr lang="ro-RO" smtClean="0"/>
              <a:t>07.05.2026</a:t>
            </a:fld>
            <a:endParaRPr lang="ro-RO"/>
          </a:p>
        </p:txBody>
      </p:sp>
      <p:sp>
        <p:nvSpPr>
          <p:cNvPr id="4" name="Substituent subsol 3">
            <a:extLst>
              <a:ext uri="{FF2B5EF4-FFF2-40B4-BE49-F238E27FC236}">
                <a16:creationId xmlns:a16="http://schemas.microsoft.com/office/drawing/2014/main" id="{D701195B-AD3F-C5AB-ED2B-9A920FCDEB66}"/>
              </a:ext>
            </a:extLst>
          </p:cNvPr>
          <p:cNvSpPr>
            <a:spLocks noGrp="1"/>
          </p:cNvSpPr>
          <p:nvPr>
            <p:ph type="ftr" sz="quarter" idx="11"/>
          </p:nvPr>
        </p:nvSpPr>
        <p:spPr/>
        <p:txBody>
          <a:bodyPr/>
          <a:lstStyle/>
          <a:p>
            <a:endParaRPr lang="ro-RO"/>
          </a:p>
        </p:txBody>
      </p:sp>
      <p:sp>
        <p:nvSpPr>
          <p:cNvPr id="5" name="Substituent număr diapozitiv 4">
            <a:extLst>
              <a:ext uri="{FF2B5EF4-FFF2-40B4-BE49-F238E27FC236}">
                <a16:creationId xmlns:a16="http://schemas.microsoft.com/office/drawing/2014/main" id="{F758ABCC-2FD7-C45D-5582-65E658A8DCCD}"/>
              </a:ext>
            </a:extLst>
          </p:cNvPr>
          <p:cNvSpPr>
            <a:spLocks noGrp="1"/>
          </p:cNvSpPr>
          <p:nvPr>
            <p:ph type="sldNum" sz="quarter" idx="12"/>
          </p:nvPr>
        </p:nvSpPr>
        <p:spPr/>
        <p:txBody>
          <a:bodyPr/>
          <a:lstStyle/>
          <a:p>
            <a:fld id="{4D2D0A06-4753-4C58-B238-81B974A0A067}" type="slidenum">
              <a:rPr lang="ro-RO" smtClean="0"/>
              <a:t>‹#›</a:t>
            </a:fld>
            <a:endParaRPr lang="ro-RO"/>
          </a:p>
        </p:txBody>
      </p:sp>
    </p:spTree>
    <p:extLst>
      <p:ext uri="{BB962C8B-B14F-4D97-AF65-F5344CB8AC3E}">
        <p14:creationId xmlns:p14="http://schemas.microsoft.com/office/powerpoint/2010/main" val="3640577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a:extLst>
              <a:ext uri="{FF2B5EF4-FFF2-40B4-BE49-F238E27FC236}">
                <a16:creationId xmlns:a16="http://schemas.microsoft.com/office/drawing/2014/main" id="{DBCD15A6-E5A6-2FA0-E05F-0CBFB5435A5E}"/>
              </a:ext>
            </a:extLst>
          </p:cNvPr>
          <p:cNvSpPr>
            <a:spLocks noGrp="1"/>
          </p:cNvSpPr>
          <p:nvPr>
            <p:ph type="dt" sz="half" idx="10"/>
          </p:nvPr>
        </p:nvSpPr>
        <p:spPr/>
        <p:txBody>
          <a:bodyPr/>
          <a:lstStyle/>
          <a:p>
            <a:fld id="{F4466860-BC5F-40BB-9260-F7717932736D}" type="datetimeFigureOut">
              <a:rPr lang="ro-RO" smtClean="0"/>
              <a:t>07.05.2026</a:t>
            </a:fld>
            <a:endParaRPr lang="ro-RO"/>
          </a:p>
        </p:txBody>
      </p:sp>
      <p:sp>
        <p:nvSpPr>
          <p:cNvPr id="3" name="Substituent subsol 2">
            <a:extLst>
              <a:ext uri="{FF2B5EF4-FFF2-40B4-BE49-F238E27FC236}">
                <a16:creationId xmlns:a16="http://schemas.microsoft.com/office/drawing/2014/main" id="{E19B417A-8202-E40C-1D24-46C3676C6821}"/>
              </a:ext>
            </a:extLst>
          </p:cNvPr>
          <p:cNvSpPr>
            <a:spLocks noGrp="1"/>
          </p:cNvSpPr>
          <p:nvPr>
            <p:ph type="ftr" sz="quarter" idx="11"/>
          </p:nvPr>
        </p:nvSpPr>
        <p:spPr/>
        <p:txBody>
          <a:bodyPr/>
          <a:lstStyle/>
          <a:p>
            <a:endParaRPr lang="ro-RO"/>
          </a:p>
        </p:txBody>
      </p:sp>
      <p:sp>
        <p:nvSpPr>
          <p:cNvPr id="4" name="Substituent număr diapozitiv 3">
            <a:extLst>
              <a:ext uri="{FF2B5EF4-FFF2-40B4-BE49-F238E27FC236}">
                <a16:creationId xmlns:a16="http://schemas.microsoft.com/office/drawing/2014/main" id="{301B99C1-0C44-29B5-4709-B902C993D779}"/>
              </a:ext>
            </a:extLst>
          </p:cNvPr>
          <p:cNvSpPr>
            <a:spLocks noGrp="1"/>
          </p:cNvSpPr>
          <p:nvPr>
            <p:ph type="sldNum" sz="quarter" idx="12"/>
          </p:nvPr>
        </p:nvSpPr>
        <p:spPr/>
        <p:txBody>
          <a:bodyPr/>
          <a:lstStyle/>
          <a:p>
            <a:fld id="{4D2D0A06-4753-4C58-B238-81B974A0A067}" type="slidenum">
              <a:rPr lang="ro-RO" smtClean="0"/>
              <a:t>‹#›</a:t>
            </a:fld>
            <a:endParaRPr lang="ro-RO"/>
          </a:p>
        </p:txBody>
      </p:sp>
    </p:spTree>
    <p:extLst>
      <p:ext uri="{BB962C8B-B14F-4D97-AF65-F5344CB8AC3E}">
        <p14:creationId xmlns:p14="http://schemas.microsoft.com/office/powerpoint/2010/main" val="2303766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12A36B23-B57E-183F-9CEC-08D6892080EB}"/>
              </a:ext>
            </a:extLst>
          </p:cNvPr>
          <p:cNvSpPr>
            <a:spLocks noGrp="1"/>
          </p:cNvSpPr>
          <p:nvPr>
            <p:ph type="title"/>
          </p:nvPr>
        </p:nvSpPr>
        <p:spPr>
          <a:xfrm>
            <a:off x="839788" y="457200"/>
            <a:ext cx="3932237" cy="1600200"/>
          </a:xfrm>
        </p:spPr>
        <p:txBody>
          <a:bodyPr anchor="b"/>
          <a:lstStyle>
            <a:lvl1pPr>
              <a:defRPr sz="3200"/>
            </a:lvl1pPr>
          </a:lstStyle>
          <a:p>
            <a:r>
              <a:rPr lang="ro-RO"/>
              <a:t>Faceți clic pentru a edita stilul de titlu coordonator</a:t>
            </a:r>
          </a:p>
        </p:txBody>
      </p:sp>
      <p:sp>
        <p:nvSpPr>
          <p:cNvPr id="3" name="Substituent conținut 2">
            <a:extLst>
              <a:ext uri="{FF2B5EF4-FFF2-40B4-BE49-F238E27FC236}">
                <a16:creationId xmlns:a16="http://schemas.microsoft.com/office/drawing/2014/main" id="{94F60853-0D23-10AE-CD9B-7B2E02DF01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text 3">
            <a:extLst>
              <a:ext uri="{FF2B5EF4-FFF2-40B4-BE49-F238E27FC236}">
                <a16:creationId xmlns:a16="http://schemas.microsoft.com/office/drawing/2014/main" id="{49D50BB5-AE34-FCCC-7FE9-A345C8ADE3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55240813-D7AB-BBEB-32EC-E873E0257B6B}"/>
              </a:ext>
            </a:extLst>
          </p:cNvPr>
          <p:cNvSpPr>
            <a:spLocks noGrp="1"/>
          </p:cNvSpPr>
          <p:nvPr>
            <p:ph type="dt" sz="half" idx="10"/>
          </p:nvPr>
        </p:nvSpPr>
        <p:spPr/>
        <p:txBody>
          <a:bodyPr/>
          <a:lstStyle/>
          <a:p>
            <a:fld id="{F4466860-BC5F-40BB-9260-F7717932736D}" type="datetimeFigureOut">
              <a:rPr lang="ro-RO" smtClean="0"/>
              <a:t>07.05.2026</a:t>
            </a:fld>
            <a:endParaRPr lang="ro-RO"/>
          </a:p>
        </p:txBody>
      </p:sp>
      <p:sp>
        <p:nvSpPr>
          <p:cNvPr id="6" name="Substituent subsol 5">
            <a:extLst>
              <a:ext uri="{FF2B5EF4-FFF2-40B4-BE49-F238E27FC236}">
                <a16:creationId xmlns:a16="http://schemas.microsoft.com/office/drawing/2014/main" id="{AB8AE415-BD75-1330-1CD3-041E8EDD3BE8}"/>
              </a:ext>
            </a:extLst>
          </p:cNvPr>
          <p:cNvSpPr>
            <a:spLocks noGrp="1"/>
          </p:cNvSpPr>
          <p:nvPr>
            <p:ph type="ftr" sz="quarter" idx="11"/>
          </p:nvPr>
        </p:nvSpPr>
        <p:spPr/>
        <p:txBody>
          <a:bodyPr/>
          <a:lstStyle/>
          <a:p>
            <a:endParaRPr lang="ro-RO"/>
          </a:p>
        </p:txBody>
      </p:sp>
      <p:sp>
        <p:nvSpPr>
          <p:cNvPr id="7" name="Substituent număr diapozitiv 6">
            <a:extLst>
              <a:ext uri="{FF2B5EF4-FFF2-40B4-BE49-F238E27FC236}">
                <a16:creationId xmlns:a16="http://schemas.microsoft.com/office/drawing/2014/main" id="{D8283E29-6C14-18F0-5E75-46C5EC3E9DD3}"/>
              </a:ext>
            </a:extLst>
          </p:cNvPr>
          <p:cNvSpPr>
            <a:spLocks noGrp="1"/>
          </p:cNvSpPr>
          <p:nvPr>
            <p:ph type="sldNum" sz="quarter" idx="12"/>
          </p:nvPr>
        </p:nvSpPr>
        <p:spPr/>
        <p:txBody>
          <a:bodyPr/>
          <a:lstStyle/>
          <a:p>
            <a:fld id="{4D2D0A06-4753-4C58-B238-81B974A0A067}" type="slidenum">
              <a:rPr lang="ro-RO" smtClean="0"/>
              <a:t>‹#›</a:t>
            </a:fld>
            <a:endParaRPr lang="ro-RO"/>
          </a:p>
        </p:txBody>
      </p:sp>
    </p:spTree>
    <p:extLst>
      <p:ext uri="{BB962C8B-B14F-4D97-AF65-F5344CB8AC3E}">
        <p14:creationId xmlns:p14="http://schemas.microsoft.com/office/powerpoint/2010/main" val="2557589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C52D9FDB-177E-7F33-ABCE-C9F28A3CC3EE}"/>
              </a:ext>
            </a:extLst>
          </p:cNvPr>
          <p:cNvSpPr>
            <a:spLocks noGrp="1"/>
          </p:cNvSpPr>
          <p:nvPr>
            <p:ph type="title"/>
          </p:nvPr>
        </p:nvSpPr>
        <p:spPr>
          <a:xfrm>
            <a:off x="839788" y="457200"/>
            <a:ext cx="3932237" cy="1600200"/>
          </a:xfrm>
        </p:spPr>
        <p:txBody>
          <a:bodyPr anchor="b"/>
          <a:lstStyle>
            <a:lvl1pPr>
              <a:defRPr sz="3200"/>
            </a:lvl1pPr>
          </a:lstStyle>
          <a:p>
            <a:r>
              <a:rPr lang="ro-RO"/>
              <a:t>Faceți clic pentru a edita stilul de titlu coordonator</a:t>
            </a:r>
          </a:p>
        </p:txBody>
      </p:sp>
      <p:sp>
        <p:nvSpPr>
          <p:cNvPr id="3" name="Substituent imagine 2">
            <a:extLst>
              <a:ext uri="{FF2B5EF4-FFF2-40B4-BE49-F238E27FC236}">
                <a16:creationId xmlns:a16="http://schemas.microsoft.com/office/drawing/2014/main" id="{C255A820-5290-9A84-0A93-A3400B7ACC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Substituent text 3">
            <a:extLst>
              <a:ext uri="{FF2B5EF4-FFF2-40B4-BE49-F238E27FC236}">
                <a16:creationId xmlns:a16="http://schemas.microsoft.com/office/drawing/2014/main" id="{0B4D63CE-3745-BB30-D3C3-1E45C6957D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1151392A-8F30-EAAD-999A-204435DE2E3A}"/>
              </a:ext>
            </a:extLst>
          </p:cNvPr>
          <p:cNvSpPr>
            <a:spLocks noGrp="1"/>
          </p:cNvSpPr>
          <p:nvPr>
            <p:ph type="dt" sz="half" idx="10"/>
          </p:nvPr>
        </p:nvSpPr>
        <p:spPr/>
        <p:txBody>
          <a:bodyPr/>
          <a:lstStyle/>
          <a:p>
            <a:fld id="{F4466860-BC5F-40BB-9260-F7717932736D}" type="datetimeFigureOut">
              <a:rPr lang="ro-RO" smtClean="0"/>
              <a:t>07.05.2026</a:t>
            </a:fld>
            <a:endParaRPr lang="ro-RO"/>
          </a:p>
        </p:txBody>
      </p:sp>
      <p:sp>
        <p:nvSpPr>
          <p:cNvPr id="6" name="Substituent subsol 5">
            <a:extLst>
              <a:ext uri="{FF2B5EF4-FFF2-40B4-BE49-F238E27FC236}">
                <a16:creationId xmlns:a16="http://schemas.microsoft.com/office/drawing/2014/main" id="{6C254346-6DF3-4A1C-80BF-C62C1BD8ABF5}"/>
              </a:ext>
            </a:extLst>
          </p:cNvPr>
          <p:cNvSpPr>
            <a:spLocks noGrp="1"/>
          </p:cNvSpPr>
          <p:nvPr>
            <p:ph type="ftr" sz="quarter" idx="11"/>
          </p:nvPr>
        </p:nvSpPr>
        <p:spPr/>
        <p:txBody>
          <a:bodyPr/>
          <a:lstStyle/>
          <a:p>
            <a:endParaRPr lang="ro-RO"/>
          </a:p>
        </p:txBody>
      </p:sp>
      <p:sp>
        <p:nvSpPr>
          <p:cNvPr id="7" name="Substituent număr diapozitiv 6">
            <a:extLst>
              <a:ext uri="{FF2B5EF4-FFF2-40B4-BE49-F238E27FC236}">
                <a16:creationId xmlns:a16="http://schemas.microsoft.com/office/drawing/2014/main" id="{0713FFFB-EA7F-164B-9622-31656BE95C6E}"/>
              </a:ext>
            </a:extLst>
          </p:cNvPr>
          <p:cNvSpPr>
            <a:spLocks noGrp="1"/>
          </p:cNvSpPr>
          <p:nvPr>
            <p:ph type="sldNum" sz="quarter" idx="12"/>
          </p:nvPr>
        </p:nvSpPr>
        <p:spPr/>
        <p:txBody>
          <a:bodyPr/>
          <a:lstStyle/>
          <a:p>
            <a:fld id="{4D2D0A06-4753-4C58-B238-81B974A0A067}" type="slidenum">
              <a:rPr lang="ro-RO" smtClean="0"/>
              <a:t>‹#›</a:t>
            </a:fld>
            <a:endParaRPr lang="ro-RO"/>
          </a:p>
        </p:txBody>
      </p:sp>
    </p:spTree>
    <p:extLst>
      <p:ext uri="{BB962C8B-B14F-4D97-AF65-F5344CB8AC3E}">
        <p14:creationId xmlns:p14="http://schemas.microsoft.com/office/powerpoint/2010/main" val="993125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a:extLst>
              <a:ext uri="{FF2B5EF4-FFF2-40B4-BE49-F238E27FC236}">
                <a16:creationId xmlns:a16="http://schemas.microsoft.com/office/drawing/2014/main" id="{9AB428C1-0E93-1097-04F1-4D33F956BC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o-RO"/>
              <a:t>Faceți clic pentru a edita stilul de titlu coordonator</a:t>
            </a:r>
          </a:p>
        </p:txBody>
      </p:sp>
      <p:sp>
        <p:nvSpPr>
          <p:cNvPr id="3" name="Substituent text 2">
            <a:extLst>
              <a:ext uri="{FF2B5EF4-FFF2-40B4-BE49-F238E27FC236}">
                <a16:creationId xmlns:a16="http://schemas.microsoft.com/office/drawing/2014/main" id="{5BABCEBD-4406-C9C3-C300-DAD8D69806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dată 3">
            <a:extLst>
              <a:ext uri="{FF2B5EF4-FFF2-40B4-BE49-F238E27FC236}">
                <a16:creationId xmlns:a16="http://schemas.microsoft.com/office/drawing/2014/main" id="{A7D19D10-752C-3697-02B3-8A0724C877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4466860-BC5F-40BB-9260-F7717932736D}" type="datetimeFigureOut">
              <a:rPr lang="ro-RO" smtClean="0"/>
              <a:t>07.05.2026</a:t>
            </a:fld>
            <a:endParaRPr lang="ro-RO"/>
          </a:p>
        </p:txBody>
      </p:sp>
      <p:sp>
        <p:nvSpPr>
          <p:cNvPr id="5" name="Substituent subsol 4">
            <a:extLst>
              <a:ext uri="{FF2B5EF4-FFF2-40B4-BE49-F238E27FC236}">
                <a16:creationId xmlns:a16="http://schemas.microsoft.com/office/drawing/2014/main" id="{16694AE4-A291-D40B-96BF-E6D216ACE2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ro-RO"/>
          </a:p>
        </p:txBody>
      </p:sp>
      <p:sp>
        <p:nvSpPr>
          <p:cNvPr id="6" name="Substituent număr diapozitiv 5">
            <a:extLst>
              <a:ext uri="{FF2B5EF4-FFF2-40B4-BE49-F238E27FC236}">
                <a16:creationId xmlns:a16="http://schemas.microsoft.com/office/drawing/2014/main" id="{E773C737-BAD6-E6BB-883F-3C63605D07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D2D0A06-4753-4C58-B238-81B974A0A067}" type="slidenum">
              <a:rPr lang="ro-RO" smtClean="0"/>
              <a:t>‹#›</a:t>
            </a:fld>
            <a:endParaRPr lang="ro-RO"/>
          </a:p>
        </p:txBody>
      </p:sp>
    </p:spTree>
    <p:extLst>
      <p:ext uri="{BB962C8B-B14F-4D97-AF65-F5344CB8AC3E}">
        <p14:creationId xmlns:p14="http://schemas.microsoft.com/office/powerpoint/2010/main" val="1688682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lege6.ro/App/Document/geytsmbzha/ordinul-nr-36-2008-pentru-aprobarea-metodologiei-de-organizare-si-desfasurare-a-stagiului-de-adaptare-a-probei-de-aptitudini-precum-si-de-stabilire-a-statutului-persoanelor-prevazute-la-art-40-42-din-"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C03E4F2B-6EFC-867D-383F-D5614802BF4F}"/>
              </a:ext>
            </a:extLst>
          </p:cNvPr>
          <p:cNvSpPr>
            <a:spLocks noGrp="1"/>
          </p:cNvSpPr>
          <p:nvPr>
            <p:ph type="ctrTitle"/>
          </p:nvPr>
        </p:nvSpPr>
        <p:spPr/>
        <p:txBody>
          <a:bodyPr>
            <a:normAutofit fontScale="90000"/>
          </a:bodyPr>
          <a:lstStyle/>
          <a:p>
            <a:r>
              <a:rPr lang="ro-RO" sz="2800" dirty="0"/>
              <a:t>Schema procesului de recunoaștere a diplomelor, certificatelor și titlurilor de medic</a:t>
            </a:r>
            <a:br>
              <a:rPr lang="ro-RO" sz="2800" dirty="0"/>
            </a:br>
            <a:br>
              <a:rPr lang="ro-RO" sz="2800" dirty="0"/>
            </a:br>
            <a:r>
              <a:rPr lang="ro-RO" sz="2800" dirty="0"/>
              <a:t> </a:t>
            </a:r>
            <a:r>
              <a:rPr lang="ro-RO" sz="2800" b="1" dirty="0"/>
              <a:t>Eliberate de un stat membru al Uniunii Europene, de un stat aparținând Spațiului Economic European sau de Confederația Elvețiană</a:t>
            </a:r>
          </a:p>
        </p:txBody>
      </p:sp>
      <p:sp>
        <p:nvSpPr>
          <p:cNvPr id="3" name="Subtitlu 2">
            <a:extLst>
              <a:ext uri="{FF2B5EF4-FFF2-40B4-BE49-F238E27FC236}">
                <a16:creationId xmlns:a16="http://schemas.microsoft.com/office/drawing/2014/main" id="{16044ED6-BBEC-32C3-A5B8-ADDED32E35A7}"/>
              </a:ext>
            </a:extLst>
          </p:cNvPr>
          <p:cNvSpPr>
            <a:spLocks noGrp="1"/>
          </p:cNvSpPr>
          <p:nvPr>
            <p:ph type="subTitle" idx="1"/>
          </p:nvPr>
        </p:nvSpPr>
        <p:spPr/>
        <p:txBody>
          <a:bodyPr/>
          <a:lstStyle/>
          <a:p>
            <a:r>
              <a:rPr lang="ro-RO" dirty="0"/>
              <a:t>Hotărârea nr. 1282/2007 și Legea nr. 95/2006 Titlul XII</a:t>
            </a:r>
          </a:p>
        </p:txBody>
      </p:sp>
    </p:spTree>
    <p:extLst>
      <p:ext uri="{BB962C8B-B14F-4D97-AF65-F5344CB8AC3E}">
        <p14:creationId xmlns:p14="http://schemas.microsoft.com/office/powerpoint/2010/main" val="2235165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1C759EB8-7EBF-A409-B507-117F436E83C3}"/>
              </a:ext>
            </a:extLst>
          </p:cNvPr>
          <p:cNvSpPr>
            <a:spLocks noGrp="1"/>
          </p:cNvSpPr>
          <p:nvPr>
            <p:ph type="title"/>
          </p:nvPr>
        </p:nvSpPr>
        <p:spPr/>
        <p:txBody>
          <a:bodyPr/>
          <a:lstStyle/>
          <a:p>
            <a:r>
              <a:rPr lang="ro-RO" dirty="0"/>
              <a:t>Pașii Procedurali </a:t>
            </a:r>
          </a:p>
        </p:txBody>
      </p:sp>
      <p:sp>
        <p:nvSpPr>
          <p:cNvPr id="3" name="Substituent conținut 2">
            <a:extLst>
              <a:ext uri="{FF2B5EF4-FFF2-40B4-BE49-F238E27FC236}">
                <a16:creationId xmlns:a16="http://schemas.microsoft.com/office/drawing/2014/main" id="{2AB79C7E-E819-5909-61F3-5AD56829C168}"/>
              </a:ext>
            </a:extLst>
          </p:cNvPr>
          <p:cNvSpPr>
            <a:spLocks noGrp="1"/>
          </p:cNvSpPr>
          <p:nvPr>
            <p:ph idx="1"/>
          </p:nvPr>
        </p:nvSpPr>
        <p:spPr/>
        <p:txBody>
          <a:bodyPr>
            <a:normAutofit fontScale="77500" lnSpcReduction="20000"/>
          </a:bodyPr>
          <a:lstStyle/>
          <a:p>
            <a:pPr marL="0" indent="0">
              <a:buNone/>
            </a:pPr>
            <a:r>
              <a:rPr lang="ro-RO" b="1" dirty="0"/>
              <a:t>Pasul 1: Analiza Inițială a Dosarului</a:t>
            </a:r>
          </a:p>
          <a:p>
            <a:r>
              <a:rPr lang="ro-RO" dirty="0"/>
              <a:t>Ministerul Sănătății, împreună cu Colegiul profesional de resort (ex: Colegiul Medicilor), analizează comparativ formarea dumneavoastră cu cea cerută în România.</a:t>
            </a:r>
          </a:p>
          <a:p>
            <a:r>
              <a:rPr lang="ro-RO" dirty="0"/>
              <a:t>Scopul este să identifice "disciplinele substanțial diferite" - acele materii esențiale unde formarea dvs. prezintă diferențe majore de durată sau conținut.</a:t>
            </a:r>
          </a:p>
          <a:p>
            <a:r>
              <a:rPr lang="ro-RO" dirty="0"/>
              <a:t>Se evaluează și dacă experiența profesională pe care o aveți poate acoperi o parte din aceste diferențe.</a:t>
            </a:r>
          </a:p>
          <a:p>
            <a:pPr marL="0" indent="0">
              <a:buNone/>
            </a:pPr>
            <a:r>
              <a:rPr lang="ro-RO" b="1" dirty="0"/>
              <a:t>Pasul 2: Alegerea sau Impunerea Măsurii Compensatorii</a:t>
            </a:r>
          </a:p>
          <a:p>
            <a:r>
              <a:rPr lang="ro-RO" dirty="0"/>
              <a:t>Pe baza analizei și a situației legale, vi se comunică opțiunile:</a:t>
            </a:r>
          </a:p>
          <a:p>
            <a:pPr lvl="1"/>
            <a:r>
              <a:rPr lang="ro-RO" b="1" dirty="0"/>
              <a:t>Dacă aveți drept de opțiune</a:t>
            </a:r>
            <a:r>
              <a:rPr lang="ro-RO" dirty="0"/>
              <a:t>, trebuie să alegeți între stagiul de adaptare și proba de aptitudini.</a:t>
            </a:r>
          </a:p>
          <a:p>
            <a:pPr lvl="1"/>
            <a:r>
              <a:rPr lang="ro-RO" b="1" dirty="0"/>
              <a:t>Dacă sunteți în cazul excepțional al drepturilor câștigate fără experiență recentă</a:t>
            </a:r>
            <a:r>
              <a:rPr lang="ro-RO" dirty="0"/>
              <a:t>, sunteți informat direct că trebuie să susțineți proba de aptitudini.</a:t>
            </a:r>
          </a:p>
          <a:p>
            <a:endParaRPr lang="ro-RO" dirty="0"/>
          </a:p>
        </p:txBody>
      </p:sp>
    </p:spTree>
    <p:extLst>
      <p:ext uri="{BB962C8B-B14F-4D97-AF65-F5344CB8AC3E}">
        <p14:creationId xmlns:p14="http://schemas.microsoft.com/office/powerpoint/2010/main" val="2739880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697AFA16-836F-B774-F839-859508FB631D}"/>
              </a:ext>
            </a:extLst>
          </p:cNvPr>
          <p:cNvSpPr>
            <a:spLocks noGrp="1"/>
          </p:cNvSpPr>
          <p:nvPr>
            <p:ph type="title"/>
          </p:nvPr>
        </p:nvSpPr>
        <p:spPr/>
        <p:txBody>
          <a:bodyPr/>
          <a:lstStyle/>
          <a:p>
            <a:r>
              <a:rPr lang="ro-RO" b="1" dirty="0"/>
              <a:t>STAGIUL DE ADAPTARE:</a:t>
            </a:r>
            <a:endParaRPr lang="ro-RO" dirty="0"/>
          </a:p>
        </p:txBody>
      </p:sp>
      <p:sp>
        <p:nvSpPr>
          <p:cNvPr id="3" name="Substituent conținut 2">
            <a:extLst>
              <a:ext uri="{FF2B5EF4-FFF2-40B4-BE49-F238E27FC236}">
                <a16:creationId xmlns:a16="http://schemas.microsoft.com/office/drawing/2014/main" id="{F1F5CBF1-2EAC-0E3C-2B3F-542DA5F8B1B7}"/>
              </a:ext>
            </a:extLst>
          </p:cNvPr>
          <p:cNvSpPr>
            <a:spLocks noGrp="1"/>
          </p:cNvSpPr>
          <p:nvPr>
            <p:ph idx="1"/>
          </p:nvPr>
        </p:nvSpPr>
        <p:spPr/>
        <p:txBody>
          <a:bodyPr>
            <a:normAutofit fontScale="85000" lnSpcReduction="20000"/>
          </a:bodyPr>
          <a:lstStyle/>
          <a:p>
            <a:r>
              <a:rPr lang="ro-RO" b="1" dirty="0"/>
              <a:t>Pasul 3a: Stabilirea Condițiilor de Stagiu</a:t>
            </a:r>
            <a:endParaRPr lang="ro-RO" dirty="0"/>
          </a:p>
          <a:p>
            <a:pPr lvl="1"/>
            <a:r>
              <a:rPr lang="ro-RO" dirty="0"/>
              <a:t>În termen de 3 luni de la depunerea dosarului complet, Ministerul vă comunică: unitatea sanitară unde veți efectua stagiul, durata exactă (până la 3 ani), conținutul stagiului (pe ce anume trebuie să vă concentrați) și numele îndrumătorului de stagiu (un cadru didactic).</a:t>
            </a:r>
          </a:p>
          <a:p>
            <a:r>
              <a:rPr lang="ro-RO" b="1" dirty="0"/>
              <a:t>Pasul 4a: Desfășurarea Stagiului</a:t>
            </a:r>
            <a:endParaRPr lang="ro-RO" dirty="0"/>
          </a:p>
          <a:p>
            <a:pPr lvl="1"/>
            <a:r>
              <a:rPr lang="ro-RO" dirty="0"/>
              <a:t>Puteți încheia un contract individual de muncă pe perioadă determinată cu spitalul respectiv și sunteți remunerat pentru activitatea prestată.</a:t>
            </a:r>
          </a:p>
          <a:p>
            <a:pPr lvl="1"/>
            <a:r>
              <a:rPr lang="ro-RO" dirty="0"/>
              <a:t>Vă desfășurați activitatea sub supravegherea directă a îndrumătorului.</a:t>
            </a:r>
          </a:p>
          <a:p>
            <a:r>
              <a:rPr lang="ro-RO" b="1" dirty="0"/>
              <a:t>Pasul 5a: Evaluarea Finală</a:t>
            </a:r>
            <a:endParaRPr lang="ro-RO" dirty="0"/>
          </a:p>
          <a:p>
            <a:pPr lvl="1"/>
            <a:r>
              <a:rPr lang="ro-RO" dirty="0"/>
              <a:t>La finalul perioadei de stagiu, îndrumătorul realizează o evaluare a cunoștințelor pe care le-ați acumulat.</a:t>
            </a:r>
          </a:p>
          <a:p>
            <a:r>
              <a:rPr lang="ro-RO" b="1" dirty="0"/>
              <a:t>Pasul 6a: Obținerea Recunoașterii</a:t>
            </a:r>
            <a:endParaRPr lang="ro-RO" dirty="0"/>
          </a:p>
          <a:p>
            <a:pPr lvl="1"/>
            <a:r>
              <a:rPr lang="ro-RO" dirty="0"/>
              <a:t>Pe baza evaluării pozitive de la finalul stagiului, Ministrul Sănătății emite Ordinul prin care vi se recunoaște oficial calificarea profesională.</a:t>
            </a:r>
          </a:p>
          <a:p>
            <a:endParaRPr lang="ro-RO" dirty="0"/>
          </a:p>
        </p:txBody>
      </p:sp>
    </p:spTree>
    <p:extLst>
      <p:ext uri="{BB962C8B-B14F-4D97-AF65-F5344CB8AC3E}">
        <p14:creationId xmlns:p14="http://schemas.microsoft.com/office/powerpoint/2010/main" val="2865138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3F907E2-C1DC-824E-D8D4-7AA19E61743B}"/>
              </a:ext>
            </a:extLst>
          </p:cNvPr>
          <p:cNvSpPr>
            <a:spLocks noGrp="1"/>
          </p:cNvSpPr>
          <p:nvPr>
            <p:ph type="title"/>
          </p:nvPr>
        </p:nvSpPr>
        <p:spPr/>
        <p:txBody>
          <a:bodyPr/>
          <a:lstStyle/>
          <a:p>
            <a:r>
              <a:rPr lang="ro-RO" b="1" dirty="0"/>
              <a:t>PROBA DE APTITUDINI:</a:t>
            </a:r>
            <a:endParaRPr lang="ro-RO" dirty="0"/>
          </a:p>
        </p:txBody>
      </p:sp>
      <p:sp>
        <p:nvSpPr>
          <p:cNvPr id="3" name="Substituent conținut 2">
            <a:extLst>
              <a:ext uri="{FF2B5EF4-FFF2-40B4-BE49-F238E27FC236}">
                <a16:creationId xmlns:a16="http://schemas.microsoft.com/office/drawing/2014/main" id="{D2708EFC-71DB-C195-F833-78113FC61B49}"/>
              </a:ext>
            </a:extLst>
          </p:cNvPr>
          <p:cNvSpPr>
            <a:spLocks noGrp="1"/>
          </p:cNvSpPr>
          <p:nvPr>
            <p:ph idx="1"/>
          </p:nvPr>
        </p:nvSpPr>
        <p:spPr/>
        <p:txBody>
          <a:bodyPr>
            <a:normAutofit fontScale="70000" lnSpcReduction="20000"/>
          </a:bodyPr>
          <a:lstStyle/>
          <a:p>
            <a:r>
              <a:rPr lang="ro-RO" b="1" dirty="0"/>
              <a:t>Pasul 3b: Pregătirea pentru Probă</a:t>
            </a:r>
            <a:endParaRPr lang="ro-RO" dirty="0"/>
          </a:p>
          <a:p>
            <a:pPr lvl="1"/>
            <a:r>
              <a:rPr lang="ro-RO" dirty="0"/>
              <a:t>Autoritățile vă trimit o </a:t>
            </a:r>
            <a:r>
              <a:rPr lang="ro-RO" b="1" dirty="0"/>
              <a:t>listă personalizată de materii</a:t>
            </a:r>
            <a:r>
              <a:rPr lang="ro-RO" dirty="0"/>
              <a:t> care trebuie acoperite, stabilită pe baza diferențelor identificate în formarea dumneavoastră.</a:t>
            </a:r>
          </a:p>
          <a:p>
            <a:pPr lvl="1"/>
            <a:r>
              <a:rPr lang="ro-RO" dirty="0"/>
              <a:t>Primiți, de asemenea, </a:t>
            </a:r>
            <a:r>
              <a:rPr lang="ro-RO" b="1" dirty="0"/>
              <a:t>bibliografia aferentă</a:t>
            </a:r>
            <a:r>
              <a:rPr lang="ro-RO" dirty="0"/>
              <a:t> pentru a vă putea pregăti.</a:t>
            </a:r>
          </a:p>
          <a:p>
            <a:pPr lvl="1"/>
            <a:r>
              <a:rPr lang="ro-RO" dirty="0"/>
              <a:t>Tematica include și noțiuni de </a:t>
            </a:r>
            <a:r>
              <a:rPr lang="ro-RO" b="1" dirty="0"/>
              <a:t>deontologie profesională</a:t>
            </a:r>
            <a:r>
              <a:rPr lang="ro-RO" dirty="0"/>
              <a:t> din România.</a:t>
            </a:r>
          </a:p>
          <a:p>
            <a:r>
              <a:rPr lang="ro-RO" b="1" dirty="0"/>
              <a:t>Pasul 4b: Susținerea Probei</a:t>
            </a:r>
            <a:endParaRPr lang="ro-RO" dirty="0"/>
          </a:p>
          <a:p>
            <a:pPr lvl="1"/>
            <a:r>
              <a:rPr lang="ro-RO" dirty="0"/>
              <a:t>Data probei se stabilește de comun acord cu dumneavoastră.</a:t>
            </a:r>
          </a:p>
          <a:p>
            <a:pPr lvl="1"/>
            <a:r>
              <a:rPr lang="ro-RO" dirty="0"/>
              <a:t>Examenul se dă în fața unei comisii formate din cadre didactice, reprezentanți ai Colegiului profesional și ai Ministerului Sănătății.</a:t>
            </a:r>
          </a:p>
          <a:p>
            <a:pPr lvl="1"/>
            <a:r>
              <a:rPr lang="ro-RO" dirty="0"/>
              <a:t>Proba constă într-un </a:t>
            </a:r>
            <a:r>
              <a:rPr lang="ro-RO" b="1" dirty="0"/>
              <a:t>test scris, cu durata de o oră</a:t>
            </a:r>
            <a:r>
              <a:rPr lang="ro-RO" dirty="0"/>
              <a:t>.</a:t>
            </a:r>
          </a:p>
          <a:p>
            <a:r>
              <a:rPr lang="ro-RO" b="1" dirty="0"/>
              <a:t>Pasul 5b: Rezultatul</a:t>
            </a:r>
            <a:endParaRPr lang="ro-RO" dirty="0"/>
          </a:p>
          <a:p>
            <a:pPr lvl="1"/>
            <a:r>
              <a:rPr lang="ro-RO" dirty="0"/>
              <a:t>Proba se notează cu calificativul </a:t>
            </a:r>
            <a:r>
              <a:rPr lang="ro-RO" b="1" dirty="0"/>
              <a:t>"admis"</a:t>
            </a:r>
            <a:r>
              <a:rPr lang="ro-RO" dirty="0"/>
              <a:t> sau </a:t>
            </a:r>
            <a:r>
              <a:rPr lang="ro-RO" b="1" dirty="0"/>
              <a:t>"respins"</a:t>
            </a:r>
            <a:r>
              <a:rPr lang="ro-RO" dirty="0"/>
              <a:t>.</a:t>
            </a:r>
          </a:p>
          <a:p>
            <a:pPr lvl="1"/>
            <a:r>
              <a:rPr lang="ro-RO" dirty="0"/>
              <a:t>Dacă sunteți respins, aveți dreptul să susțineți proba din nou, la o dată ulterioară.</a:t>
            </a:r>
          </a:p>
          <a:p>
            <a:r>
              <a:rPr lang="ro-RO" b="1" dirty="0"/>
              <a:t>Pasul 6b: Obținerea Recunoașterii</a:t>
            </a:r>
            <a:endParaRPr lang="ro-RO" dirty="0"/>
          </a:p>
          <a:p>
            <a:pPr lvl="1"/>
            <a:r>
              <a:rPr lang="ro-RO" dirty="0"/>
              <a:t>Dacă ați obținut calificativul "admis", Ministrul Sănătății emite Ordinul prin care vi se recunoaște oficial calificarea profesională.</a:t>
            </a:r>
          </a:p>
          <a:p>
            <a:endParaRPr lang="ro-RO" dirty="0"/>
          </a:p>
        </p:txBody>
      </p:sp>
    </p:spTree>
    <p:extLst>
      <p:ext uri="{BB962C8B-B14F-4D97-AF65-F5344CB8AC3E}">
        <p14:creationId xmlns:p14="http://schemas.microsoft.com/office/powerpoint/2010/main" val="2198136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76410E45-43D2-6D49-396E-FB9B3CC1C4A9}"/>
              </a:ext>
            </a:extLst>
          </p:cNvPr>
          <p:cNvSpPr>
            <a:spLocks noGrp="1"/>
          </p:cNvSpPr>
          <p:nvPr>
            <p:ph type="title"/>
          </p:nvPr>
        </p:nvSpPr>
        <p:spPr/>
        <p:txBody>
          <a:bodyPr>
            <a:normAutofit fontScale="90000"/>
          </a:bodyPr>
          <a:lstStyle/>
          <a:p>
            <a:r>
              <a:rPr lang="ro-RO" b="1" dirty="0"/>
              <a:t>Principiul Fundamental:</a:t>
            </a:r>
            <a:br>
              <a:rPr lang="ro-RO" b="1" dirty="0"/>
            </a:br>
            <a:r>
              <a:rPr lang="ro-RO" b="1" dirty="0"/>
              <a:t> Recunoașterea Automată</a:t>
            </a:r>
            <a:br>
              <a:rPr lang="ro-RO" b="1" dirty="0"/>
            </a:br>
            <a:endParaRPr lang="ro-RO" dirty="0"/>
          </a:p>
        </p:txBody>
      </p:sp>
      <p:sp>
        <p:nvSpPr>
          <p:cNvPr id="3" name="Substituent conținut 2">
            <a:extLst>
              <a:ext uri="{FF2B5EF4-FFF2-40B4-BE49-F238E27FC236}">
                <a16:creationId xmlns:a16="http://schemas.microsoft.com/office/drawing/2014/main" id="{70E57629-06CC-58B4-1641-89942BF9E694}"/>
              </a:ext>
            </a:extLst>
          </p:cNvPr>
          <p:cNvSpPr>
            <a:spLocks noGrp="1"/>
          </p:cNvSpPr>
          <p:nvPr>
            <p:ph idx="1"/>
          </p:nvPr>
        </p:nvSpPr>
        <p:spPr/>
        <p:txBody>
          <a:bodyPr/>
          <a:lstStyle/>
          <a:p>
            <a:r>
              <a:rPr lang="ro-RO" dirty="0"/>
              <a:t>Sistemul pentru calificările din UE/SEE/Elveția se bazează pe </a:t>
            </a:r>
            <a:r>
              <a:rPr lang="ro-RO" b="1" dirty="0"/>
              <a:t>încredere reciprocă și standarde de formare coordonate</a:t>
            </a:r>
            <a:r>
              <a:rPr lang="ro-RO" dirty="0"/>
              <a:t>. </a:t>
            </a:r>
          </a:p>
          <a:p>
            <a:r>
              <a:rPr lang="ro-RO" dirty="0"/>
              <a:t>Dacă un titlu de calificare îndeplinește condițiile minime de formare stabilite la nivel european (și este listat în anexele legii), recunoașterea se face, de regulă, automat, fără a fi necesară o probă de aptitudini</a:t>
            </a:r>
          </a:p>
          <a:p>
            <a:endParaRPr lang="ro-RO" dirty="0"/>
          </a:p>
        </p:txBody>
      </p:sp>
    </p:spTree>
    <p:extLst>
      <p:ext uri="{BB962C8B-B14F-4D97-AF65-F5344CB8AC3E}">
        <p14:creationId xmlns:p14="http://schemas.microsoft.com/office/powerpoint/2010/main" val="3777331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7BC44450-D5A2-D140-DFCC-F0F0B877B324}"/>
              </a:ext>
            </a:extLst>
          </p:cNvPr>
          <p:cNvSpPr>
            <a:spLocks noGrp="1"/>
          </p:cNvSpPr>
          <p:nvPr>
            <p:ph type="title"/>
          </p:nvPr>
        </p:nvSpPr>
        <p:spPr/>
        <p:txBody>
          <a:bodyPr>
            <a:normAutofit fontScale="90000"/>
          </a:bodyPr>
          <a:lstStyle/>
          <a:p>
            <a:r>
              <a:rPr lang="ro-RO" sz="3600" b="1" dirty="0"/>
              <a:t>Căi de Recunoaștere</a:t>
            </a:r>
            <a:br>
              <a:rPr lang="ro-RO" sz="2200" b="1" dirty="0"/>
            </a:br>
            <a:br>
              <a:rPr lang="ro-RO" sz="2200" b="1" dirty="0"/>
            </a:br>
            <a:r>
              <a:rPr lang="ro-RO" sz="2200" dirty="0"/>
              <a:t>Traseul pe care îl va urma cererea depinde în principal de </a:t>
            </a:r>
            <a:r>
              <a:rPr lang="ro-RO" sz="2200" b="1" dirty="0"/>
              <a:t>tipul diplomei și de anul în care a început formarea</a:t>
            </a:r>
            <a:r>
              <a:rPr lang="ro-RO" sz="2200" dirty="0"/>
              <a:t>.</a:t>
            </a:r>
            <a:br>
              <a:rPr lang="ro-RO" dirty="0"/>
            </a:br>
            <a:endParaRPr lang="ro-RO" dirty="0"/>
          </a:p>
        </p:txBody>
      </p:sp>
      <p:sp>
        <p:nvSpPr>
          <p:cNvPr id="3" name="Substituent conținut 2">
            <a:extLst>
              <a:ext uri="{FF2B5EF4-FFF2-40B4-BE49-F238E27FC236}">
                <a16:creationId xmlns:a16="http://schemas.microsoft.com/office/drawing/2014/main" id="{7B7F7601-64B4-297C-E189-EC820F04D5B3}"/>
              </a:ext>
            </a:extLst>
          </p:cNvPr>
          <p:cNvSpPr>
            <a:spLocks noGrp="1"/>
          </p:cNvSpPr>
          <p:nvPr>
            <p:ph idx="1"/>
          </p:nvPr>
        </p:nvSpPr>
        <p:spPr/>
        <p:txBody>
          <a:bodyPr/>
          <a:lstStyle/>
          <a:p>
            <a:pPr marL="0" indent="0">
              <a:buNone/>
            </a:pPr>
            <a:r>
              <a:rPr lang="ro-RO" b="1" dirty="0"/>
              <a:t>Calea 1: Recunoașterea Automată (Cea mai comună)</a:t>
            </a:r>
          </a:p>
          <a:p>
            <a:r>
              <a:rPr lang="ro-RO" b="1" dirty="0"/>
              <a:t>Pentru cine?</a:t>
            </a:r>
            <a:r>
              <a:rPr lang="ro-RO" dirty="0"/>
              <a:t> Titularii diplomelor, certificatelor și titlurilor care sunt enumerate explicit în </a:t>
            </a:r>
            <a:r>
              <a:rPr lang="ro-RO" b="1" dirty="0"/>
              <a:t>anexele legii</a:t>
            </a:r>
            <a:r>
              <a:rPr lang="ro-RO" dirty="0"/>
              <a:t> (Anexele 1, 2, 4-9) și care atestă o formare conformă cu directivele europene.</a:t>
            </a:r>
          </a:p>
          <a:p>
            <a:r>
              <a:rPr lang="ro-RO" b="1" dirty="0"/>
              <a:t>Cum funcționează?</a:t>
            </a:r>
            <a:r>
              <a:rPr lang="ro-RO" dirty="0"/>
              <a:t> Autoritatea competentă din România verifică dacă titlul de calificare corespunde cu cel din listele oficiale. Dacă da, recunoașterea se acordă direct.</a:t>
            </a:r>
          </a:p>
          <a:p>
            <a:r>
              <a:rPr lang="ro-RO" b="1" dirty="0"/>
              <a:t>Rezultat:</a:t>
            </a:r>
            <a:r>
              <a:rPr lang="ro-RO" dirty="0"/>
              <a:t> Drept de practică în România în aceleași condiții ca și un profesionist cu diplomă românească.</a:t>
            </a:r>
          </a:p>
          <a:p>
            <a:endParaRPr lang="ro-RO" dirty="0"/>
          </a:p>
        </p:txBody>
      </p:sp>
    </p:spTree>
    <p:extLst>
      <p:ext uri="{BB962C8B-B14F-4D97-AF65-F5344CB8AC3E}">
        <p14:creationId xmlns:p14="http://schemas.microsoft.com/office/powerpoint/2010/main" val="111906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73EE4D-C1EC-33BF-5FDE-46B7202C0892}"/>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00215656-58F6-BE31-D9D9-5D74F332D3A3}"/>
              </a:ext>
            </a:extLst>
          </p:cNvPr>
          <p:cNvSpPr>
            <a:spLocks noGrp="1"/>
          </p:cNvSpPr>
          <p:nvPr>
            <p:ph type="title"/>
          </p:nvPr>
        </p:nvSpPr>
        <p:spPr/>
        <p:txBody>
          <a:bodyPr>
            <a:normAutofit fontScale="90000"/>
          </a:bodyPr>
          <a:lstStyle/>
          <a:p>
            <a:r>
              <a:rPr lang="ro-RO" sz="3600" b="1" dirty="0"/>
              <a:t>Căi de Recunoaștere</a:t>
            </a:r>
            <a:br>
              <a:rPr lang="ro-RO" sz="2200" b="1" dirty="0"/>
            </a:br>
            <a:br>
              <a:rPr lang="ro-RO" sz="2200" b="1" dirty="0"/>
            </a:br>
            <a:r>
              <a:rPr lang="ro-RO" sz="2200" dirty="0"/>
              <a:t>Traseul pe care îl va urma cererea depinde în principal de </a:t>
            </a:r>
            <a:r>
              <a:rPr lang="ro-RO" sz="2200" b="1" dirty="0"/>
              <a:t>tipul diplomei și de anul în care a început formarea</a:t>
            </a:r>
            <a:r>
              <a:rPr lang="ro-RO" sz="2200" dirty="0"/>
              <a:t>.</a:t>
            </a:r>
            <a:br>
              <a:rPr lang="ro-RO" dirty="0"/>
            </a:br>
            <a:endParaRPr lang="ro-RO" dirty="0"/>
          </a:p>
        </p:txBody>
      </p:sp>
      <p:sp>
        <p:nvSpPr>
          <p:cNvPr id="3" name="Substituent conținut 2">
            <a:extLst>
              <a:ext uri="{FF2B5EF4-FFF2-40B4-BE49-F238E27FC236}">
                <a16:creationId xmlns:a16="http://schemas.microsoft.com/office/drawing/2014/main" id="{EE5D75B4-3DBD-BCF3-412A-2EAD7C408764}"/>
              </a:ext>
            </a:extLst>
          </p:cNvPr>
          <p:cNvSpPr>
            <a:spLocks noGrp="1"/>
          </p:cNvSpPr>
          <p:nvPr>
            <p:ph idx="1"/>
          </p:nvPr>
        </p:nvSpPr>
        <p:spPr/>
        <p:txBody>
          <a:bodyPr>
            <a:normAutofit fontScale="92500" lnSpcReduction="10000"/>
          </a:bodyPr>
          <a:lstStyle/>
          <a:p>
            <a:pPr marL="0" indent="0">
              <a:buNone/>
            </a:pPr>
            <a:r>
              <a:rPr lang="ro-RO" b="1" dirty="0"/>
              <a:t>Calea 2: Recunoașterea pe Baza Drepturilor Câștigate</a:t>
            </a:r>
          </a:p>
          <a:p>
            <a:r>
              <a:rPr lang="ro-RO" b="1" dirty="0"/>
              <a:t>Pentru cine?</a:t>
            </a:r>
            <a:r>
              <a:rPr lang="ro-RO" dirty="0"/>
              <a:t> Titularii unor diplome mai vechi, care au început formarea </a:t>
            </a:r>
            <a:r>
              <a:rPr lang="ro-RO" b="1" dirty="0"/>
              <a:t>înainte de data de referință</a:t>
            </a:r>
            <a:r>
              <a:rPr lang="ro-RO" dirty="0"/>
              <a:t> pentru armonizarea europeană în țara respectivă (ex: diplome obținute în fosta Republică Democrată Germană, Cehoslovacia, fosta Uniune Sovietică sau fosta </a:t>
            </a:r>
            <a:r>
              <a:rPr lang="ro-RO" dirty="0" err="1"/>
              <a:t>Iugoslavie</a:t>
            </a:r>
            <a:r>
              <a:rPr lang="ro-RO" dirty="0"/>
              <a:t>, înainte ca statele succesoare să adere la UE).</a:t>
            </a:r>
          </a:p>
          <a:p>
            <a:r>
              <a:rPr lang="ro-RO" b="1" dirty="0"/>
              <a:t>Condiție esențială:</a:t>
            </a:r>
            <a:r>
              <a:rPr lang="ro-RO" dirty="0"/>
              <a:t> Diploma trebuie să fie însoțită de un </a:t>
            </a:r>
            <a:r>
              <a:rPr lang="ro-RO" b="1" dirty="0"/>
              <a:t>certificat eliberat de autoritățile statului membru respectiv</a:t>
            </a:r>
            <a:r>
              <a:rPr lang="ro-RO" dirty="0"/>
              <a:t>, care să ateste că titularul a exercitat profesia în mod efectiv și legal pentru o perioadă de </a:t>
            </a:r>
            <a:r>
              <a:rPr lang="ro-RO" b="1" dirty="0"/>
              <a:t>cel puțin 3 ani consecutivi în ultimii 5 ani</a:t>
            </a:r>
            <a:r>
              <a:rPr lang="ro-RO" dirty="0"/>
              <a:t>.</a:t>
            </a:r>
          </a:p>
          <a:p>
            <a:r>
              <a:rPr lang="ro-RO" b="1" dirty="0"/>
              <a:t>Rezultat:</a:t>
            </a:r>
            <a:r>
              <a:rPr lang="ro-RO" dirty="0"/>
              <a:t> Dacă această condiție este îndeplinită, diploma este recunoscută.</a:t>
            </a:r>
          </a:p>
          <a:p>
            <a:endParaRPr lang="ro-RO" dirty="0"/>
          </a:p>
        </p:txBody>
      </p:sp>
    </p:spTree>
    <p:extLst>
      <p:ext uri="{BB962C8B-B14F-4D97-AF65-F5344CB8AC3E}">
        <p14:creationId xmlns:p14="http://schemas.microsoft.com/office/powerpoint/2010/main" val="3880723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E509A7-8A2F-88E3-2B01-F40295FD446C}"/>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EED4C095-12D5-BEF4-074D-F9598A18DF31}"/>
              </a:ext>
            </a:extLst>
          </p:cNvPr>
          <p:cNvSpPr>
            <a:spLocks noGrp="1"/>
          </p:cNvSpPr>
          <p:nvPr>
            <p:ph type="title"/>
          </p:nvPr>
        </p:nvSpPr>
        <p:spPr/>
        <p:txBody>
          <a:bodyPr>
            <a:normAutofit fontScale="90000"/>
          </a:bodyPr>
          <a:lstStyle/>
          <a:p>
            <a:r>
              <a:rPr lang="ro-RO" sz="3600" b="1" dirty="0"/>
              <a:t>Căi de Recunoaștere</a:t>
            </a:r>
            <a:br>
              <a:rPr lang="ro-RO" sz="2200" b="1" dirty="0"/>
            </a:br>
            <a:br>
              <a:rPr lang="ro-RO" sz="2200" b="1" dirty="0"/>
            </a:br>
            <a:r>
              <a:rPr lang="ro-RO" sz="2200" dirty="0"/>
              <a:t>Traseul pe care îl va urma cererea depinde în principal de </a:t>
            </a:r>
            <a:r>
              <a:rPr lang="ro-RO" sz="2200" b="1" dirty="0"/>
              <a:t>tipul diplomei și de anul în care a început formarea</a:t>
            </a:r>
            <a:r>
              <a:rPr lang="ro-RO" sz="2200" dirty="0"/>
              <a:t>.</a:t>
            </a:r>
            <a:br>
              <a:rPr lang="ro-RO" dirty="0"/>
            </a:br>
            <a:endParaRPr lang="ro-RO" dirty="0"/>
          </a:p>
        </p:txBody>
      </p:sp>
      <p:sp>
        <p:nvSpPr>
          <p:cNvPr id="3" name="Substituent conținut 2">
            <a:extLst>
              <a:ext uri="{FF2B5EF4-FFF2-40B4-BE49-F238E27FC236}">
                <a16:creationId xmlns:a16="http://schemas.microsoft.com/office/drawing/2014/main" id="{BFF8C137-F733-020F-97D6-2877BECAB70C}"/>
              </a:ext>
            </a:extLst>
          </p:cNvPr>
          <p:cNvSpPr>
            <a:spLocks noGrp="1"/>
          </p:cNvSpPr>
          <p:nvPr>
            <p:ph idx="1"/>
          </p:nvPr>
        </p:nvSpPr>
        <p:spPr/>
        <p:txBody>
          <a:bodyPr>
            <a:normAutofit fontScale="92500" lnSpcReduction="20000"/>
          </a:bodyPr>
          <a:lstStyle/>
          <a:p>
            <a:pPr marL="0" indent="0">
              <a:buNone/>
            </a:pPr>
            <a:r>
              <a:rPr lang="ro-RO" b="1" dirty="0"/>
              <a:t>Calea 3: Regimul General și Măsuri Compensatorii (Cazuri excepționale)</a:t>
            </a:r>
          </a:p>
          <a:p>
            <a:r>
              <a:rPr lang="ro-RO" b="1" dirty="0"/>
              <a:t>Pentru cine?</a:t>
            </a:r>
            <a:r>
              <a:rPr lang="ro-RO" dirty="0"/>
              <a:t> Persoanele care, din motive excepționale, nu se încadrează în primele două categorii. De exemplu, un medic care are o diplomă veche (supusă drepturilor câștigate), dar </a:t>
            </a:r>
            <a:r>
              <a:rPr lang="ro-RO" b="1" dirty="0"/>
              <a:t>nu poate face dovada experienței profesionale</a:t>
            </a:r>
            <a:r>
              <a:rPr lang="ro-RO" dirty="0"/>
              <a:t> de 3 din ultimii 5 ani.</a:t>
            </a:r>
          </a:p>
          <a:p>
            <a:r>
              <a:rPr lang="ro-RO" b="1" dirty="0"/>
              <a:t>Cum funcționează?</a:t>
            </a:r>
            <a:r>
              <a:rPr lang="ro-RO" dirty="0"/>
              <a:t> Autoritatea competentă poate impune o </a:t>
            </a:r>
            <a:r>
              <a:rPr lang="ro-RO" b="1" dirty="0"/>
              <a:t>măsură compensatorie</a:t>
            </a:r>
            <a:r>
              <a:rPr lang="ro-RO" dirty="0"/>
              <a:t> pentru a se asigura că solicitantul are competențele necesare.</a:t>
            </a:r>
          </a:p>
          <a:p>
            <a:r>
              <a:rPr lang="ro-RO" b="1" dirty="0"/>
              <a:t>Tipuri de măsuri:</a:t>
            </a:r>
            <a:endParaRPr lang="ro-RO" dirty="0"/>
          </a:p>
          <a:p>
            <a:pPr lvl="1"/>
            <a:r>
              <a:rPr lang="ro-RO" b="1" dirty="0"/>
              <a:t>Stagiu de adaptare:</a:t>
            </a:r>
            <a:r>
              <a:rPr lang="ro-RO" dirty="0"/>
              <a:t> O perioadă de practică sub supravegherea unui profesionist calificat.</a:t>
            </a:r>
          </a:p>
          <a:p>
            <a:pPr lvl="1"/>
            <a:r>
              <a:rPr lang="ro-RO" b="1" dirty="0"/>
              <a:t>Probă de aptitudini:</a:t>
            </a:r>
            <a:r>
              <a:rPr lang="ro-RO" dirty="0"/>
              <a:t> Un test care verifică cunoștințele teoretice și practice.</a:t>
            </a:r>
          </a:p>
          <a:p>
            <a:endParaRPr lang="ro-RO" dirty="0"/>
          </a:p>
        </p:txBody>
      </p:sp>
      <p:sp>
        <p:nvSpPr>
          <p:cNvPr id="5" name="CasetăText 4">
            <a:extLst>
              <a:ext uri="{FF2B5EF4-FFF2-40B4-BE49-F238E27FC236}">
                <a16:creationId xmlns:a16="http://schemas.microsoft.com/office/drawing/2014/main" id="{C59A57AC-E2E0-88B0-7606-7BDC69B6B665}"/>
              </a:ext>
            </a:extLst>
          </p:cNvPr>
          <p:cNvSpPr txBox="1"/>
          <p:nvPr/>
        </p:nvSpPr>
        <p:spPr>
          <a:xfrm>
            <a:off x="480768" y="5988734"/>
            <a:ext cx="11067068" cy="646331"/>
          </a:xfrm>
          <a:prstGeom prst="rect">
            <a:avLst/>
          </a:prstGeom>
          <a:noFill/>
        </p:spPr>
        <p:txBody>
          <a:bodyPr wrap="square">
            <a:spAutoFit/>
          </a:bodyPr>
          <a:lstStyle/>
          <a:p>
            <a:r>
              <a:rPr lang="ro-RO" b="1" dirty="0"/>
              <a:t>Important:</a:t>
            </a:r>
            <a:r>
              <a:rPr lang="ro-RO" dirty="0"/>
              <a:t> În majoritatea cazurilor pentru medici și medici dentiști, legea impune direct proba de aptitudini, fără posibilitatea de a alege stagiul de adaptare.</a:t>
            </a:r>
          </a:p>
        </p:txBody>
      </p:sp>
    </p:spTree>
    <p:extLst>
      <p:ext uri="{BB962C8B-B14F-4D97-AF65-F5344CB8AC3E}">
        <p14:creationId xmlns:p14="http://schemas.microsoft.com/office/powerpoint/2010/main" val="3214665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C2FC46AC-1E64-5338-54E6-DDEEADD96F59}"/>
              </a:ext>
            </a:extLst>
          </p:cNvPr>
          <p:cNvSpPr>
            <a:spLocks noGrp="1"/>
          </p:cNvSpPr>
          <p:nvPr>
            <p:ph type="title"/>
          </p:nvPr>
        </p:nvSpPr>
        <p:spPr/>
        <p:txBody>
          <a:bodyPr/>
          <a:lstStyle/>
          <a:p>
            <a:r>
              <a:rPr lang="ro-RO" b="1" dirty="0"/>
              <a:t>Caz Special Important</a:t>
            </a:r>
            <a:br>
              <a:rPr lang="ro-RO" b="1" dirty="0"/>
            </a:br>
            <a:endParaRPr lang="ro-RO" dirty="0"/>
          </a:p>
        </p:txBody>
      </p:sp>
      <p:sp>
        <p:nvSpPr>
          <p:cNvPr id="3" name="Substituent conținut 2">
            <a:extLst>
              <a:ext uri="{FF2B5EF4-FFF2-40B4-BE49-F238E27FC236}">
                <a16:creationId xmlns:a16="http://schemas.microsoft.com/office/drawing/2014/main" id="{16D0026E-425D-4381-4BC0-5ED66D957A18}"/>
              </a:ext>
            </a:extLst>
          </p:cNvPr>
          <p:cNvSpPr>
            <a:spLocks noGrp="1"/>
          </p:cNvSpPr>
          <p:nvPr>
            <p:ph idx="1"/>
          </p:nvPr>
        </p:nvSpPr>
        <p:spPr/>
        <p:txBody>
          <a:bodyPr/>
          <a:lstStyle/>
          <a:p>
            <a:r>
              <a:rPr lang="ro-RO" b="1" dirty="0"/>
              <a:t>Diplome din State Terțe, Recunoscute deja într-un Stat Membru UE:</a:t>
            </a:r>
            <a:endParaRPr lang="ro-RO" dirty="0"/>
          </a:p>
          <a:p>
            <a:pPr lvl="1"/>
            <a:r>
              <a:rPr lang="ro-RO" dirty="0"/>
              <a:t>Dacă un medic are o diplomă dintr-un stat terț (ex: Ucraina, India), dar aceasta a fost deja recunoscută de un alt stat membru (ex: Germania) și medicul a profesat acolo, diploma poate fi asimilată uneia din UE.</a:t>
            </a:r>
          </a:p>
          <a:p>
            <a:pPr lvl="1"/>
            <a:r>
              <a:rPr lang="ro-RO" b="1" dirty="0"/>
              <a:t>Condiții cumulative:</a:t>
            </a:r>
            <a:endParaRPr lang="ro-RO" dirty="0"/>
          </a:p>
          <a:p>
            <a:pPr lvl="2"/>
            <a:r>
              <a:rPr lang="ro-RO" dirty="0"/>
              <a:t>Prima recunoaștere (în Germania, de exemplul) s-a făcut respectând standardele minime de formare din UE.</a:t>
            </a:r>
          </a:p>
          <a:p>
            <a:pPr lvl="2"/>
            <a:r>
              <a:rPr lang="ro-RO" dirty="0"/>
              <a:t>Titularul are o </a:t>
            </a:r>
            <a:r>
              <a:rPr lang="ro-RO" b="1" dirty="0"/>
              <a:t>experiență profesională de minimum 3 ani</a:t>
            </a:r>
            <a:r>
              <a:rPr lang="ro-RO" dirty="0"/>
              <a:t> pe teritoriul statului membru care a făcut prima recunoaștere.</a:t>
            </a:r>
          </a:p>
          <a:p>
            <a:endParaRPr lang="ro-RO" dirty="0"/>
          </a:p>
        </p:txBody>
      </p:sp>
    </p:spTree>
    <p:extLst>
      <p:ext uri="{BB962C8B-B14F-4D97-AF65-F5344CB8AC3E}">
        <p14:creationId xmlns:p14="http://schemas.microsoft.com/office/powerpoint/2010/main" val="2865711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A8B42-B3DC-C0A7-0054-FDC5B3AC9224}"/>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24C3E67F-7910-0D90-1D7C-BBFFC0A72817}"/>
              </a:ext>
            </a:extLst>
          </p:cNvPr>
          <p:cNvSpPr>
            <a:spLocks noGrp="1"/>
          </p:cNvSpPr>
          <p:nvPr>
            <p:ph type="title"/>
          </p:nvPr>
        </p:nvSpPr>
        <p:spPr/>
        <p:txBody>
          <a:bodyPr/>
          <a:lstStyle/>
          <a:p>
            <a:r>
              <a:rPr lang="ro-RO" b="1" dirty="0"/>
              <a:t>Caz Special Important</a:t>
            </a:r>
            <a:br>
              <a:rPr lang="ro-RO" b="1" dirty="0"/>
            </a:br>
            <a:endParaRPr lang="ro-RO" dirty="0"/>
          </a:p>
        </p:txBody>
      </p:sp>
      <p:sp>
        <p:nvSpPr>
          <p:cNvPr id="3" name="Substituent conținut 2">
            <a:extLst>
              <a:ext uri="{FF2B5EF4-FFF2-40B4-BE49-F238E27FC236}">
                <a16:creationId xmlns:a16="http://schemas.microsoft.com/office/drawing/2014/main" id="{4CF09860-958B-2DE7-2C5C-9B0CA3CB5564}"/>
              </a:ext>
            </a:extLst>
          </p:cNvPr>
          <p:cNvSpPr>
            <a:spLocks noGrp="1"/>
          </p:cNvSpPr>
          <p:nvPr>
            <p:ph idx="1"/>
          </p:nvPr>
        </p:nvSpPr>
        <p:spPr/>
        <p:txBody>
          <a:bodyPr>
            <a:normAutofit fontScale="62500" lnSpcReduction="20000"/>
          </a:bodyPr>
          <a:lstStyle/>
          <a:p>
            <a:pPr marL="0" indent="0">
              <a:buNone/>
            </a:pPr>
            <a:r>
              <a:rPr lang="ro-RO" b="1" dirty="0"/>
              <a:t>Pași Procedurali și Autorități Competente</a:t>
            </a:r>
          </a:p>
          <a:p>
            <a:r>
              <a:rPr lang="ro-RO" b="1" dirty="0"/>
              <a:t>Identificați autoritatea corectă:</a:t>
            </a:r>
            <a:endParaRPr lang="ro-RO" dirty="0"/>
          </a:p>
          <a:p>
            <a:pPr lvl="1"/>
            <a:r>
              <a:rPr lang="ro-RO" dirty="0"/>
              <a:t>Cererea se depune la </a:t>
            </a:r>
            <a:r>
              <a:rPr lang="ro-RO" b="1" dirty="0"/>
              <a:t>Ministerul Sănătății</a:t>
            </a:r>
            <a:r>
              <a:rPr lang="ro-RO" dirty="0"/>
              <a:t>, care colaborează cu Colegiul Medicilor din România (CMR). </a:t>
            </a:r>
          </a:p>
          <a:p>
            <a:pPr lvl="1"/>
            <a:r>
              <a:rPr lang="ro-RO" dirty="0"/>
              <a:t>Recunoașterea se aprobă prin Ordin de Ministru.</a:t>
            </a:r>
          </a:p>
          <a:p>
            <a:pPr lvl="1"/>
            <a:r>
              <a:rPr lang="ro-RO" b="1" dirty="0"/>
              <a:t>Pregătiți </a:t>
            </a:r>
            <a:r>
              <a:rPr lang="ro-RO" b="1" dirty="0" err="1"/>
              <a:t>dosarul:</a:t>
            </a:r>
            <a:r>
              <a:rPr lang="ro-RO" dirty="0" err="1"/>
              <a:t>dosarul</a:t>
            </a:r>
            <a:r>
              <a:rPr lang="ro-RO" dirty="0"/>
              <a:t> va include:</a:t>
            </a:r>
          </a:p>
          <a:p>
            <a:pPr lvl="2"/>
            <a:r>
              <a:rPr lang="ro-RO" dirty="0"/>
              <a:t> cererea, dovada cetățeniei, copia legalizată a titlului de calificare și, unde este cazul, certificatul de conformitate cu directivele UE sau certificatul de experiență profesională (pentru drepturi câștigate), </a:t>
            </a:r>
            <a:r>
              <a:rPr lang="ro-RO" dirty="0">
                <a:solidFill>
                  <a:schemeClr val="accent6"/>
                </a:solidFill>
              </a:rPr>
              <a:t>dovezi emise de statul membru de </a:t>
            </a:r>
            <a:r>
              <a:rPr lang="ro-RO" dirty="0"/>
              <a:t>origine sau proveniență privind caracterul onorabil, moral sau absența unei situații care suspendă sau interzice exercitarea profesiei, documentul privind sănătatea fizică și psihică a titularului emis de statul membru de origine sau de proveniență, dovada că sunteți asigurat împotriva riscurilor pecuniare care decurg din răspunderea profesională potrivit prevederilor legale în vigoare în România privind termenii și extinderea acestei garanții.</a:t>
            </a:r>
          </a:p>
          <a:p>
            <a:pPr lvl="2"/>
            <a:r>
              <a:rPr lang="ro-RO" dirty="0"/>
              <a:t> autoritățile competente române vă  pot cere suplimentar informații cu privire la formarea însușită, informații necesare stabilirii eventualelor diferențe esențiale față de formarea în aceeași profesie în România, în vederea alcătuirii probei de aptitudini. </a:t>
            </a:r>
          </a:p>
          <a:p>
            <a:pPr lvl="2"/>
            <a:r>
              <a:rPr lang="ro-RO" dirty="0"/>
              <a:t>dovada privind caracterul onorabil, moral sau absența unei situații care împiedică exercitarea profesiei, adeverința medicală și dovada asigurării profesionale se depun traduse în limba română și sunt valabile 3 luni de la data emiterii. </a:t>
            </a:r>
          </a:p>
          <a:p>
            <a:r>
              <a:rPr lang="ro-RO" sz="2000" dirty="0"/>
              <a:t>Respectați termenele:</a:t>
            </a:r>
          </a:p>
          <a:p>
            <a:pPr lvl="1"/>
            <a:r>
              <a:rPr lang="ro-RO" b="1" dirty="0"/>
              <a:t>Maxim 1 lună:</a:t>
            </a:r>
            <a:r>
              <a:rPr lang="ro-RO" dirty="0"/>
              <a:t> Autoritatea confirmă primirea dosarului și vă poate solicita documente lipsă.</a:t>
            </a:r>
          </a:p>
          <a:p>
            <a:pPr lvl="1"/>
            <a:r>
              <a:rPr lang="ro-RO" b="1" dirty="0"/>
              <a:t>Maxim 3 luni:</a:t>
            </a:r>
            <a:r>
              <a:rPr lang="ro-RO" dirty="0"/>
              <a:t> De la depunerea dosarului complet, procedura trebuie finalizată și trebuie să primiți decizia. Termenul poate fi extins cu o lună n acest caz se prelungește corespunzător și perioada de valabilitate. În acest caz se prelungește corespunzător și perioada de valabilitate</a:t>
            </a:r>
          </a:p>
        </p:txBody>
      </p:sp>
    </p:spTree>
    <p:extLst>
      <p:ext uri="{BB962C8B-B14F-4D97-AF65-F5344CB8AC3E}">
        <p14:creationId xmlns:p14="http://schemas.microsoft.com/office/powerpoint/2010/main" val="2199266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u 3">
            <a:extLst>
              <a:ext uri="{FF2B5EF4-FFF2-40B4-BE49-F238E27FC236}">
                <a16:creationId xmlns:a16="http://schemas.microsoft.com/office/drawing/2014/main" id="{782C428E-427D-C9F0-3F43-7AD94CA9A998}"/>
              </a:ext>
            </a:extLst>
          </p:cNvPr>
          <p:cNvSpPr>
            <a:spLocks noGrp="1"/>
          </p:cNvSpPr>
          <p:nvPr>
            <p:ph type="title"/>
          </p:nvPr>
        </p:nvSpPr>
        <p:spPr/>
        <p:txBody>
          <a:bodyPr/>
          <a:lstStyle/>
          <a:p>
            <a:r>
              <a:rPr lang="ro-RO" altLang="ro-RO" dirty="0">
                <a:latin typeface="Arial" panose="020B0604020202020204" pitchFamily="34" charset="0"/>
              </a:rPr>
              <a:t>Proba de aptitudini</a:t>
            </a:r>
            <a:endParaRPr lang="ro-RO" dirty="0"/>
          </a:p>
        </p:txBody>
      </p:sp>
      <p:sp>
        <p:nvSpPr>
          <p:cNvPr id="5" name="Substituent text 4">
            <a:extLst>
              <a:ext uri="{FF2B5EF4-FFF2-40B4-BE49-F238E27FC236}">
                <a16:creationId xmlns:a16="http://schemas.microsoft.com/office/drawing/2014/main" id="{1DAF60C1-A91C-1EAF-44AA-F30496F69AD6}"/>
              </a:ext>
            </a:extLst>
          </p:cNvPr>
          <p:cNvSpPr>
            <a:spLocks noGrp="1"/>
          </p:cNvSpPr>
          <p:nvPr>
            <p:ph type="body" idx="1"/>
          </p:nvPr>
        </p:nvSpPr>
        <p:spPr/>
        <p:txBody>
          <a:bodyPr>
            <a:normAutofit/>
          </a:bodyPr>
          <a:lstStyle/>
          <a:p>
            <a:r>
              <a:rPr lang="ro-RO" u="sng" dirty="0">
                <a:hlinkClick r:id="rId2"/>
              </a:rPr>
              <a:t>Ordin 36/2008</a:t>
            </a:r>
            <a:r>
              <a:rPr lang="ro-RO" u="sng" dirty="0"/>
              <a:t> </a:t>
            </a:r>
            <a:r>
              <a:rPr lang="ro-RO" u="sng" dirty="0">
                <a:solidFill>
                  <a:schemeClr val="tx1"/>
                </a:solidFill>
              </a:rPr>
              <a:t>și Legea 95/2006 </a:t>
            </a:r>
            <a:endParaRPr lang="ro-RO" dirty="0">
              <a:solidFill>
                <a:schemeClr val="tx1"/>
              </a:solidFill>
            </a:endParaRPr>
          </a:p>
        </p:txBody>
      </p:sp>
    </p:spTree>
    <p:extLst>
      <p:ext uri="{BB962C8B-B14F-4D97-AF65-F5344CB8AC3E}">
        <p14:creationId xmlns:p14="http://schemas.microsoft.com/office/powerpoint/2010/main" val="1745413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2CCA60A-BB3D-8648-FEE2-8842A94F387E}"/>
              </a:ext>
            </a:extLst>
          </p:cNvPr>
          <p:cNvSpPr>
            <a:spLocks noGrp="1"/>
          </p:cNvSpPr>
          <p:nvPr>
            <p:ph type="title"/>
          </p:nvPr>
        </p:nvSpPr>
        <p:spPr>
          <a:xfrm>
            <a:off x="838198" y="901263"/>
            <a:ext cx="10515600" cy="1325563"/>
          </a:xfrm>
        </p:spPr>
        <p:txBody>
          <a:bodyPr>
            <a:normAutofit fontScale="90000"/>
          </a:bodyPr>
          <a:lstStyle/>
          <a:p>
            <a:r>
              <a:rPr lang="ro-RO" altLang="ro-RO" sz="2700" dirty="0">
                <a:latin typeface="Arial" panose="020B0604020202020204" pitchFamily="34" charset="0"/>
              </a:rPr>
              <a:t>Se aplică</a:t>
            </a:r>
            <a:br>
              <a:rPr lang="ro-RO" altLang="ro-RO" sz="2700" dirty="0">
                <a:latin typeface="Arial" panose="020B0604020202020204" pitchFamily="34" charset="0"/>
              </a:rPr>
            </a:br>
            <a:r>
              <a:rPr lang="ro-RO" altLang="ro-RO" sz="2700" dirty="0">
                <a:latin typeface="Arial" panose="020B0604020202020204" pitchFamily="34" charset="0"/>
              </a:rPr>
              <a:t>Medicilor, medicilor dentiști, farmaciștilor, asistenților medicali generaliști și moașelor cu diplome din UE/SEE/Elveția, în cazurile excepționale în care calificarea lor nu poate fi recunoscută automat și necesită o măsură compensatorie.</a:t>
            </a:r>
            <a:br>
              <a:rPr lang="ro-RO" altLang="ro-RO" dirty="0">
                <a:latin typeface="Arial" panose="020B0604020202020204" pitchFamily="34" charset="0"/>
              </a:rPr>
            </a:br>
            <a:endParaRPr lang="ro-RO" dirty="0"/>
          </a:p>
        </p:txBody>
      </p:sp>
      <p:sp>
        <p:nvSpPr>
          <p:cNvPr id="4" name="Rectangle 1">
            <a:extLst>
              <a:ext uri="{FF2B5EF4-FFF2-40B4-BE49-F238E27FC236}">
                <a16:creationId xmlns:a16="http://schemas.microsoft.com/office/drawing/2014/main" id="{DAE358B8-2400-18E9-D336-BB3C5DDBC5FF}"/>
              </a:ext>
            </a:extLst>
          </p:cNvPr>
          <p:cNvSpPr>
            <a:spLocks noGrp="1" noChangeArrowheads="1"/>
          </p:cNvSpPr>
          <p:nvPr>
            <p:ph idx="1"/>
          </p:nvPr>
        </p:nvSpPr>
        <p:spPr bwMode="auto">
          <a:xfrm>
            <a:off x="838199" y="2708633"/>
            <a:ext cx="10515599"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o-RO" altLang="ro-RO"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ro-RO" altLang="ro-RO" sz="1800" b="1" i="0" u="none" strike="noStrike" cap="none" normalizeH="0" baseline="0" dirty="0">
                <a:ln>
                  <a:noFill/>
                </a:ln>
                <a:solidFill>
                  <a:schemeClr val="tx1"/>
                </a:solidFill>
                <a:effectLst/>
                <a:latin typeface="Arial" panose="020B0604020202020204" pitchFamily="34" charset="0"/>
              </a:rPr>
              <a:t>Ce reglementează?</a:t>
            </a:r>
            <a:r>
              <a:rPr kumimoji="0" lang="ro-RO" altLang="ro-RO" sz="1800" b="0" i="0" u="none" strike="noStrike" cap="none" normalizeH="0" baseline="0" dirty="0">
                <a:ln>
                  <a:noFill/>
                </a:ln>
                <a:solidFill>
                  <a:schemeClr val="tx1"/>
                </a:solidFill>
                <a:effectLst/>
                <a:latin typeface="Arial" panose="020B0604020202020204" pitchFamily="34" charset="0"/>
              </a:rPr>
              <a:t>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o-RO" altLang="ro-RO" sz="1800" b="1" i="0" u="none" strike="noStrike" cap="none" normalizeH="0" baseline="0" dirty="0">
                <a:ln>
                  <a:noFill/>
                </a:ln>
                <a:solidFill>
                  <a:schemeClr val="tx1"/>
                </a:solidFill>
                <a:effectLst/>
                <a:latin typeface="Arial" panose="020B0604020202020204" pitchFamily="34" charset="0"/>
              </a:rPr>
              <a:t>Stagiul de adaptare:</a:t>
            </a:r>
            <a:r>
              <a:rPr kumimoji="0" lang="ro-RO" altLang="ro-RO" sz="1800" b="0" i="0" u="none" strike="noStrike" cap="none" normalizeH="0" baseline="0" dirty="0">
                <a:ln>
                  <a:noFill/>
                </a:ln>
                <a:solidFill>
                  <a:schemeClr val="tx1"/>
                </a:solidFill>
                <a:effectLst/>
                <a:latin typeface="Arial" panose="020B0604020202020204" pitchFamily="34" charset="0"/>
              </a:rPr>
              <a:t> O perioadă de practică supravegheată.</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o-RO" altLang="ro-RO" sz="1800" b="1" i="0" u="none" strike="noStrike" cap="none" normalizeH="0" baseline="0" dirty="0">
                <a:ln>
                  <a:noFill/>
                </a:ln>
                <a:solidFill>
                  <a:schemeClr val="tx1"/>
                </a:solidFill>
                <a:effectLst/>
                <a:latin typeface="Arial" panose="020B0604020202020204" pitchFamily="34" charset="0"/>
              </a:rPr>
              <a:t>Proba de aptitudini:</a:t>
            </a:r>
            <a:r>
              <a:rPr kumimoji="0" lang="ro-RO" altLang="ro-RO" sz="1800" b="0" i="0" u="none" strike="noStrike" cap="none" normalizeH="0" baseline="0" dirty="0">
                <a:ln>
                  <a:noFill/>
                </a:ln>
                <a:solidFill>
                  <a:schemeClr val="tx1"/>
                </a:solidFill>
                <a:effectLst/>
                <a:latin typeface="Arial" panose="020B0604020202020204" pitchFamily="34" charset="0"/>
              </a:rPr>
              <a:t> Un examen teoretic.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endParaRPr kumimoji="0" lang="ro-RO" altLang="ro-RO"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o-RO" altLang="ro-RO" sz="1800" b="1" i="0" u="none" strike="noStrike" cap="none" normalizeH="0" baseline="0" dirty="0">
                <a:ln>
                  <a:noFill/>
                </a:ln>
                <a:solidFill>
                  <a:schemeClr val="tx1"/>
                </a:solidFill>
                <a:effectLst/>
                <a:latin typeface="Arial" panose="020B0604020202020204" pitchFamily="34" charset="0"/>
              </a:rPr>
              <a:t>Punctul cheie:</a:t>
            </a:r>
            <a:r>
              <a:rPr kumimoji="0" lang="ro-RO" altLang="ro-RO" sz="1800" b="0" i="0" u="none" strike="noStrike" cap="none" normalizeH="0" baseline="0" dirty="0">
                <a:ln>
                  <a:noFill/>
                </a:ln>
                <a:solidFill>
                  <a:schemeClr val="tx1"/>
                </a:solidFill>
                <a:effectLst/>
                <a:latin typeface="Arial" panose="020B0604020202020204" pitchFamily="34" charset="0"/>
              </a:rPr>
              <a:t> Clarifică cine are dreptul să aleagă între cele două măsuri și cine este obligat să susțină proba de aptitudini: </a:t>
            </a:r>
            <a:r>
              <a:rPr lang="ro-RO" altLang="ro-RO" sz="1800" dirty="0">
                <a:latin typeface="Arial" panose="020B0604020202020204" pitchFamily="34" charset="0"/>
              </a:rPr>
              <a:t>p</a:t>
            </a:r>
            <a:r>
              <a:rPr kumimoji="0" lang="ro-RO" altLang="ro-RO" sz="1800" b="0" i="0" u="none" strike="noStrike" cap="none" normalizeH="0" baseline="0" dirty="0">
                <a:ln>
                  <a:noFill/>
                </a:ln>
                <a:solidFill>
                  <a:schemeClr val="tx1"/>
                </a:solidFill>
                <a:effectLst/>
                <a:latin typeface="Arial" panose="020B0604020202020204" pitchFamily="34" charset="0"/>
              </a:rPr>
              <a:t>ersoanele cu diplome mai vechi care nu îndeplinesc cerința de experiență recentă (cazul prevăzut la art. 42 din HG 1.282/2007) </a:t>
            </a:r>
            <a:r>
              <a:rPr kumimoji="0" lang="ro-RO" altLang="ro-RO" sz="1800" b="1" i="0" u="none" strike="noStrike" cap="none" normalizeH="0" baseline="0" dirty="0">
                <a:ln>
                  <a:noFill/>
                </a:ln>
                <a:solidFill>
                  <a:schemeClr val="tx1"/>
                </a:solidFill>
                <a:effectLst/>
                <a:latin typeface="Arial" panose="020B0604020202020204" pitchFamily="34" charset="0"/>
              </a:rPr>
              <a:t>trebuie</a:t>
            </a:r>
            <a:r>
              <a:rPr kumimoji="0" lang="ro-RO" altLang="ro-RO" sz="1800" b="0" i="0" u="none" strike="noStrike" cap="none" normalizeH="0" baseline="0" dirty="0">
                <a:ln>
                  <a:noFill/>
                </a:ln>
                <a:solidFill>
                  <a:schemeClr val="tx1"/>
                </a:solidFill>
                <a:effectLst/>
                <a:latin typeface="Arial" panose="020B0604020202020204" pitchFamily="34" charset="0"/>
              </a:rPr>
              <a:t> să susțină proba de aptitudini. </a:t>
            </a:r>
          </a:p>
        </p:txBody>
      </p:sp>
    </p:spTree>
    <p:extLst>
      <p:ext uri="{BB962C8B-B14F-4D97-AF65-F5344CB8AC3E}">
        <p14:creationId xmlns:p14="http://schemas.microsoft.com/office/powerpoint/2010/main" val="2894523489"/>
      </p:ext>
    </p:extLst>
  </p:cSld>
  <p:clrMapOvr>
    <a:masterClrMapping/>
  </p:clrMapOvr>
</p:sld>
</file>

<file path=ppt/theme/theme1.xml><?xml version="1.0" encoding="utf-8"?>
<a:theme xmlns:a="http://schemas.openxmlformats.org/drawingml/2006/main" name="Temă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1463</TotalTime>
  <Words>1500</Words>
  <Application>Microsoft Office PowerPoint</Application>
  <PresentationFormat>Ecran lat</PresentationFormat>
  <Paragraphs>83</Paragraphs>
  <Slides>12</Slides>
  <Notes>0</Notes>
  <HiddenSlides>0</HiddenSlides>
  <MMClips>0</MMClips>
  <ScaleCrop>false</ScaleCrop>
  <HeadingPairs>
    <vt:vector size="6" baseType="variant">
      <vt:variant>
        <vt:lpstr>Fonturi utilizate</vt:lpstr>
      </vt:variant>
      <vt:variant>
        <vt:i4>3</vt:i4>
      </vt:variant>
      <vt:variant>
        <vt:lpstr>Temă</vt:lpstr>
      </vt:variant>
      <vt:variant>
        <vt:i4>1</vt:i4>
      </vt:variant>
      <vt:variant>
        <vt:lpstr>Titluri diapozitive</vt:lpstr>
      </vt:variant>
      <vt:variant>
        <vt:i4>12</vt:i4>
      </vt:variant>
    </vt:vector>
  </HeadingPairs>
  <TitlesOfParts>
    <vt:vector size="16" baseType="lpstr">
      <vt:lpstr>Aptos</vt:lpstr>
      <vt:lpstr>Aptos Display</vt:lpstr>
      <vt:lpstr>Arial</vt:lpstr>
      <vt:lpstr>Temă Office</vt:lpstr>
      <vt:lpstr>Schema procesului de recunoaștere a diplomelor, certificatelor și titlurilor de medic   Eliberate de un stat membru al Uniunii Europene, de un stat aparținând Spațiului Economic European sau de Confederația Elvețiană</vt:lpstr>
      <vt:lpstr>Principiul Fundamental:  Recunoașterea Automată </vt:lpstr>
      <vt:lpstr>Căi de Recunoaștere  Traseul pe care îl va urma cererea depinde în principal de tipul diplomei și de anul în care a început formarea. </vt:lpstr>
      <vt:lpstr>Căi de Recunoaștere  Traseul pe care îl va urma cererea depinde în principal de tipul diplomei și de anul în care a început formarea. </vt:lpstr>
      <vt:lpstr>Căi de Recunoaștere  Traseul pe care îl va urma cererea depinde în principal de tipul diplomei și de anul în care a început formarea. </vt:lpstr>
      <vt:lpstr>Caz Special Important </vt:lpstr>
      <vt:lpstr>Caz Special Important </vt:lpstr>
      <vt:lpstr>Proba de aptitudini</vt:lpstr>
      <vt:lpstr>Se aplică Medicilor, medicilor dentiști, farmaciștilor, asistenților medicali generaliști și moașelor cu diplome din UE/SEE/Elveția, în cazurile excepționale în care calificarea lor nu poate fi recunoscută automat și necesită o măsură compensatorie. </vt:lpstr>
      <vt:lpstr>Pașii Procedurali </vt:lpstr>
      <vt:lpstr>STAGIUL DE ADAPTARE:</vt:lpstr>
      <vt:lpstr>PROBA DE APTITUDINI: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Mahler Beatrice</dc:creator>
  <cp:lastModifiedBy>Florentina Nemoianu</cp:lastModifiedBy>
  <cp:revision>7</cp:revision>
  <dcterms:created xsi:type="dcterms:W3CDTF">2026-05-02T07:50:51Z</dcterms:created>
  <dcterms:modified xsi:type="dcterms:W3CDTF">2026-05-07T10:37:05Z</dcterms:modified>
</cp:coreProperties>
</file>